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  <p:sldMasterId id="2147483677" r:id="rId6"/>
  </p:sldMasterIdLst>
  <p:notesMasterIdLst>
    <p:notesMasterId r:id="rId27"/>
  </p:notesMasterIdLst>
  <p:sldIdLst>
    <p:sldId id="256" r:id="rId7"/>
    <p:sldId id="274" r:id="rId8"/>
    <p:sldId id="276" r:id="rId9"/>
    <p:sldId id="277" r:id="rId10"/>
    <p:sldId id="298" r:id="rId11"/>
    <p:sldId id="299" r:id="rId12"/>
    <p:sldId id="300" r:id="rId13"/>
    <p:sldId id="294" r:id="rId14"/>
    <p:sldId id="295" r:id="rId15"/>
    <p:sldId id="296" r:id="rId16"/>
    <p:sldId id="297" r:id="rId17"/>
    <p:sldId id="279" r:id="rId18"/>
    <p:sldId id="304" r:id="rId19"/>
    <p:sldId id="305" r:id="rId20"/>
    <p:sldId id="306" r:id="rId21"/>
    <p:sldId id="280" r:id="rId22"/>
    <p:sldId id="301" r:id="rId23"/>
    <p:sldId id="302" r:id="rId24"/>
    <p:sldId id="303" r:id="rId25"/>
    <p:sldId id="29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lliams, Elizabeth" initials="W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D84"/>
    <a:srgbClr val="9FC63B"/>
    <a:srgbClr val="006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7F5D97-279A-48B4-AFDC-977F7AAF1D77}" v="53" dt="2020-09-15T07:04:37.2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86041" autoAdjust="0"/>
  </p:normalViewPr>
  <p:slideViewPr>
    <p:cSldViewPr snapToGrid="0">
      <p:cViewPr varScale="1">
        <p:scale>
          <a:sx n="59" d="100"/>
          <a:sy n="59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D8200-9414-47DE-AC8B-FC8EDA7FEE08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1E8FD-5E24-44D8-B189-E3B61BD37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32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816054-AF60-43B8-A34F-640F962754F0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28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115239"/>
            <a:ext cx="5486400" cy="4342963"/>
          </a:xfrm>
        </p:spPr>
        <p:txBody>
          <a:bodyPr/>
          <a:lstStyle/>
          <a:p>
            <a:endParaRPr lang="en-GB" sz="1400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816054-AF60-43B8-A34F-640F962754F0}" type="slidenum">
              <a:rPr lang="en-GB" smtClean="0">
                <a:solidFill>
                  <a:prstClr val="black"/>
                </a:solidFill>
              </a:rPr>
              <a:pPr/>
              <a:t>18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657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30213" y="4350400"/>
            <a:ext cx="5735091" cy="4114799"/>
          </a:xfrm>
        </p:spPr>
        <p:txBody>
          <a:bodyPr/>
          <a:lstStyle/>
          <a:p>
            <a:endParaRPr lang="en-GB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816054-AF60-43B8-A34F-640F962754F0}" type="slidenum">
              <a:rPr lang="en-GB" smtClean="0">
                <a:solidFill>
                  <a:prstClr val="black"/>
                </a:solidFill>
              </a:rPr>
              <a:pPr/>
              <a:t>19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06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cksgovernors.org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cksgovernors.org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94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94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685908" y="1599416"/>
            <a:ext cx="7773646" cy="1103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/>
              <a:t>Click to edit Master title style</a:t>
            </a:r>
            <a:endParaRPr lang="en-GB" sz="4400"/>
          </a:p>
        </p:txBody>
      </p:sp>
      <p:sp>
        <p:nvSpPr>
          <p:cNvPr id="3" name="Subtitle 2"/>
          <p:cNvSpPr txBox="1">
            <a:spLocks/>
          </p:cNvSpPr>
          <p:nvPr userDrawn="1"/>
        </p:nvSpPr>
        <p:spPr>
          <a:xfrm>
            <a:off x="1371819" y="2917558"/>
            <a:ext cx="6401826" cy="131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/>
              <a:t>Click to edit Master subtitle style</a:t>
            </a:r>
            <a:endParaRPr lang="en-GB" sz="2800"/>
          </a:p>
        </p:txBody>
      </p:sp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457275" y="4772026"/>
            <a:ext cx="2133942" cy="2741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A3FF8B-3D7E-40A3-972F-2290F6E679E5}" type="datetimeFigureOut">
              <a:rPr lang="en-GB" sz="1800" smtClean="0"/>
              <a:pPr/>
              <a:t>28/09/2020</a:t>
            </a:fld>
            <a:endParaRPr lang="en-GB" sz="180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4251" y="4772026"/>
            <a:ext cx="2133942" cy="2741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10B5BB9-13EB-4BF4-AFFE-1FD7252BD932}" type="slidenum">
              <a:rPr lang="en-GB" sz="1800" smtClean="0"/>
              <a:pPr/>
              <a:t>‹#›</a:t>
            </a:fld>
            <a:endParaRPr lang="en-GB" sz="180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908" y="1599416"/>
            <a:ext cx="7773646" cy="1103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/>
              <a:t>Click to edit Master title style</a:t>
            </a:r>
            <a:endParaRPr lang="en-GB" sz="440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371819" y="2917558"/>
            <a:ext cx="6401826" cy="131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/>
              <a:t>Click to edit Master subtitle style</a:t>
            </a:r>
            <a:endParaRPr lang="en-GB" sz="3200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457275" y="4772026"/>
            <a:ext cx="2133942" cy="274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2AC66C-F0BF-44A7-86C9-611CA48A43D7}" type="datetimeFigureOut">
              <a:rPr lang="en-GB" sz="1200" smtClean="0"/>
              <a:pPr/>
              <a:t>28/09/2020</a:t>
            </a:fld>
            <a:endParaRPr lang="en-GB" sz="120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554251" y="4772026"/>
            <a:ext cx="2133942" cy="274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AF9087-94BC-415C-8A96-1D40BD70811D}" type="slidenum">
              <a:rPr lang="en-GB" sz="1200" smtClean="0"/>
              <a:pPr/>
              <a:t>‹#›</a:t>
            </a:fld>
            <a:endParaRPr lang="en-GB" sz="120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" y="-1"/>
            <a:ext cx="9153139" cy="6863708"/>
          </a:xfrm>
          <a:prstGeom prst="rect">
            <a:avLst/>
          </a:prstGeom>
          <a:gradFill flip="none" rotWithShape="1">
            <a:gsLst>
              <a:gs pos="0">
                <a:srgbClr val="2C2D84"/>
              </a:gs>
              <a:gs pos="66000">
                <a:srgbClr val="2E83C5"/>
              </a:gs>
              <a:gs pos="100000">
                <a:srgbClr val="9FC63B"/>
              </a:gs>
              <a:gs pos="42000">
                <a:srgbClr val="006AB4"/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grpSp>
        <p:nvGrpSpPr>
          <p:cNvPr id="11" name="Group 10"/>
          <p:cNvGrpSpPr/>
          <p:nvPr userDrawn="1"/>
        </p:nvGrpSpPr>
        <p:grpSpPr>
          <a:xfrm flipH="1">
            <a:off x="0" y="3004706"/>
            <a:ext cx="9153138" cy="3853294"/>
            <a:chOff x="1" y="1725401"/>
            <a:chExt cx="12191996" cy="5132596"/>
          </a:xfrm>
        </p:grpSpPr>
        <p:sp>
          <p:nvSpPr>
            <p:cNvPr id="12" name="Google Shape;12;p2"/>
            <p:cNvSpPr/>
            <p:nvPr userDrawn="1"/>
          </p:nvSpPr>
          <p:spPr>
            <a:xfrm rot="10800000" flipH="1">
              <a:off x="1" y="1725401"/>
              <a:ext cx="2743198" cy="1645203"/>
            </a:xfrm>
            <a:custGeom>
              <a:avLst/>
              <a:gdLst/>
              <a:ahLst/>
              <a:cxnLst/>
              <a:rect l="l" t="t" r="r" b="b"/>
              <a:pathLst>
                <a:path w="642784" h="385464" extrusionOk="0">
                  <a:moveTo>
                    <a:pt x="0" y="113368"/>
                  </a:moveTo>
                  <a:lnTo>
                    <a:pt x="0" y="385724"/>
                  </a:lnTo>
                  <a:lnTo>
                    <a:pt x="642784" y="272355"/>
                  </a:lnTo>
                  <a:lnTo>
                    <a:pt x="642784" y="0"/>
                  </a:lnTo>
                  <a:lnTo>
                    <a:pt x="0" y="113368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 userDrawn="1"/>
          </p:nvSpPr>
          <p:spPr>
            <a:xfrm rot="10800000" flipH="1">
              <a:off x="1727199" y="5517695"/>
              <a:ext cx="7600947" cy="1340302"/>
            </a:xfrm>
            <a:custGeom>
              <a:avLst/>
              <a:gdLst/>
              <a:ahLst/>
              <a:cxnLst/>
              <a:rect l="l" t="t" r="r" b="b"/>
              <a:pathLst>
                <a:path w="1781048" h="314027" extrusionOk="0">
                  <a:moveTo>
                    <a:pt x="238155" y="0"/>
                  </a:moveTo>
                  <a:lnTo>
                    <a:pt x="0" y="42004"/>
                  </a:lnTo>
                  <a:lnTo>
                    <a:pt x="0" y="314359"/>
                  </a:lnTo>
                  <a:lnTo>
                    <a:pt x="1782389" y="0"/>
                  </a:lnTo>
                  <a:lnTo>
                    <a:pt x="238155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 userDrawn="1"/>
          </p:nvSpPr>
          <p:spPr>
            <a:xfrm rot="10800000" flipH="1">
              <a:off x="7753345" y="4255937"/>
              <a:ext cx="4438646" cy="1943757"/>
            </a:xfrm>
            <a:custGeom>
              <a:avLst/>
              <a:gdLst/>
              <a:ahLst/>
              <a:cxnLst/>
              <a:rect l="l" t="t" r="r" b="b"/>
              <a:pathLst>
                <a:path w="1040060" h="455414" extrusionOk="0">
                  <a:moveTo>
                    <a:pt x="1040061" y="0"/>
                  </a:moveTo>
                  <a:lnTo>
                    <a:pt x="0" y="184194"/>
                  </a:lnTo>
                  <a:lnTo>
                    <a:pt x="0" y="456550"/>
                  </a:lnTo>
                  <a:lnTo>
                    <a:pt x="1040061" y="272355"/>
                  </a:lnTo>
                  <a:lnTo>
                    <a:pt x="1040061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1960"/>
                  </a:srgbClr>
                </a:gs>
                <a:gs pos="100000">
                  <a:srgbClr val="00001A">
                    <a:alpha val="7843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6;p2"/>
            <p:cNvSpPr/>
            <p:nvPr userDrawn="1"/>
          </p:nvSpPr>
          <p:spPr>
            <a:xfrm rot="10800000" flipH="1">
              <a:off x="10915648" y="2490041"/>
              <a:ext cx="1276349" cy="1384766"/>
            </a:xfrm>
            <a:custGeom>
              <a:avLst/>
              <a:gdLst/>
              <a:ahLst/>
              <a:cxnLst/>
              <a:rect l="l" t="t" r="r" b="b"/>
              <a:pathLst>
                <a:path w="299073" h="324445" extrusionOk="0">
                  <a:moveTo>
                    <a:pt x="299073" y="0"/>
                  </a:moveTo>
                  <a:lnTo>
                    <a:pt x="0" y="52748"/>
                  </a:lnTo>
                  <a:lnTo>
                    <a:pt x="0" y="325103"/>
                  </a:lnTo>
                  <a:lnTo>
                    <a:pt x="299073" y="272355"/>
                  </a:lnTo>
                  <a:lnTo>
                    <a:pt x="299073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7;p2"/>
            <p:cNvSpPr/>
            <p:nvPr userDrawn="1"/>
          </p:nvSpPr>
          <p:spPr>
            <a:xfrm rot="10800000" flipH="1">
              <a:off x="2730495" y="4531589"/>
              <a:ext cx="2381248" cy="1581685"/>
            </a:xfrm>
            <a:custGeom>
              <a:avLst/>
              <a:gdLst/>
              <a:ahLst/>
              <a:cxnLst/>
              <a:rect l="l" t="t" r="r" b="b"/>
              <a:pathLst>
                <a:path w="557972" h="370582" extrusionOk="0">
                  <a:moveTo>
                    <a:pt x="0" y="98410"/>
                  </a:moveTo>
                  <a:lnTo>
                    <a:pt x="0" y="370765"/>
                  </a:lnTo>
                  <a:lnTo>
                    <a:pt x="557973" y="272355"/>
                  </a:lnTo>
                  <a:lnTo>
                    <a:pt x="557973" y="0"/>
                  </a:lnTo>
                  <a:lnTo>
                    <a:pt x="0" y="9841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705"/>
                  </a:srgbClr>
                </a:gs>
                <a:gs pos="100000">
                  <a:srgbClr val="FFFFFF">
                    <a:alpha val="11764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8;p2"/>
            <p:cNvSpPr/>
            <p:nvPr userDrawn="1"/>
          </p:nvSpPr>
          <p:spPr>
            <a:xfrm rot="10800000" flipH="1">
              <a:off x="11366499" y="3735061"/>
              <a:ext cx="825498" cy="1302188"/>
            </a:xfrm>
            <a:custGeom>
              <a:avLst/>
              <a:gdLst/>
              <a:ahLst/>
              <a:cxnLst/>
              <a:rect l="l" t="t" r="r" b="b"/>
              <a:pathLst>
                <a:path w="193430" h="305097" extrusionOk="0">
                  <a:moveTo>
                    <a:pt x="193430" y="0"/>
                  </a:moveTo>
                  <a:lnTo>
                    <a:pt x="0" y="34116"/>
                  </a:lnTo>
                  <a:lnTo>
                    <a:pt x="0" y="306471"/>
                  </a:lnTo>
                  <a:lnTo>
                    <a:pt x="193430" y="272355"/>
                  </a:lnTo>
                  <a:lnTo>
                    <a:pt x="193430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2"/>
          <a:stretch/>
        </p:blipFill>
        <p:spPr>
          <a:xfrm>
            <a:off x="513861" y="1"/>
            <a:ext cx="1427067" cy="181889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131521"/>
            <a:ext cx="3054043" cy="176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67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511480" cy="61157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29241"/>
            <a:ext cx="8511480" cy="38647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JM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620" y="32010"/>
            <a:ext cx="4320480" cy="1152128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267710" y="6214803"/>
            <a:ext cx="6705600" cy="611187"/>
          </a:xfrm>
          <a:prstGeom prst="rect">
            <a:avLst/>
          </a:prstGeom>
          <a:solidFill>
            <a:srgbClr val="CD0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JM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20969" y="6278823"/>
            <a:ext cx="4767941" cy="611187"/>
          </a:xfrm>
          <a:prstGeom prst="rect">
            <a:avLst/>
          </a:prstGeom>
          <a:solidFill>
            <a:srgbClr val="CD0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JM" sz="44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Rectangle 15"/>
          <p:cNvSpPr/>
          <p:nvPr userDrawn="1"/>
        </p:nvSpPr>
        <p:spPr>
          <a:xfrm>
            <a:off x="5644455" y="6246421"/>
            <a:ext cx="3248025" cy="611579"/>
          </a:xfrm>
          <a:custGeom>
            <a:avLst/>
            <a:gdLst>
              <a:gd name="connsiteX0" fmla="*/ 0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0 w 3248025"/>
              <a:gd name="connsiteY4" fmla="*/ 0 h 685800"/>
              <a:gd name="connsiteX0" fmla="*/ 752475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752475 w 3248025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685800">
                <a:moveTo>
                  <a:pt x="752475" y="0"/>
                </a:moveTo>
                <a:lnTo>
                  <a:pt x="3248025" y="0"/>
                </a:lnTo>
                <a:lnTo>
                  <a:pt x="3248025" y="685800"/>
                </a:lnTo>
                <a:lnTo>
                  <a:pt x="0" y="685800"/>
                </a:lnTo>
                <a:lnTo>
                  <a:pt x="752475" y="0"/>
                </a:lnTo>
                <a:close/>
              </a:path>
            </a:pathLst>
          </a:custGeom>
          <a:solidFill>
            <a:srgbClr val="0092D3"/>
          </a:solidFill>
          <a:ln>
            <a:solidFill>
              <a:srgbClr val="CD03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JM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57201" y="6340481"/>
            <a:ext cx="6050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800" b="1" i="0">
                <a:solidFill>
                  <a:srgbClr val="002060"/>
                </a:solidFill>
                <a:latin typeface="Calibri Bold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http://www.bucksgovernors.org/</a:t>
            </a:r>
            <a:endParaRPr lang="en-JM" b="0" dirty="0"/>
          </a:p>
        </p:txBody>
      </p:sp>
    </p:spTree>
    <p:extLst>
      <p:ext uri="{BB962C8B-B14F-4D97-AF65-F5344CB8AC3E}">
        <p14:creationId xmlns:p14="http://schemas.microsoft.com/office/powerpoint/2010/main" val="2939367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511480" cy="61157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29241"/>
            <a:ext cx="8511480" cy="38647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JM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620" y="32010"/>
            <a:ext cx="4320480" cy="1152128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267710" y="6214803"/>
            <a:ext cx="6705600" cy="611187"/>
          </a:xfrm>
          <a:prstGeom prst="rect">
            <a:avLst/>
          </a:prstGeom>
          <a:solidFill>
            <a:srgbClr val="CD0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JM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20969" y="6278823"/>
            <a:ext cx="4767941" cy="611187"/>
          </a:xfrm>
          <a:prstGeom prst="rect">
            <a:avLst/>
          </a:prstGeom>
          <a:solidFill>
            <a:srgbClr val="CD0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JM" sz="44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Rectangle 15"/>
          <p:cNvSpPr/>
          <p:nvPr userDrawn="1"/>
        </p:nvSpPr>
        <p:spPr>
          <a:xfrm>
            <a:off x="5644455" y="6246421"/>
            <a:ext cx="3248025" cy="611579"/>
          </a:xfrm>
          <a:custGeom>
            <a:avLst/>
            <a:gdLst>
              <a:gd name="connsiteX0" fmla="*/ 0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0 w 3248025"/>
              <a:gd name="connsiteY4" fmla="*/ 0 h 685800"/>
              <a:gd name="connsiteX0" fmla="*/ 752475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752475 w 3248025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685800">
                <a:moveTo>
                  <a:pt x="752475" y="0"/>
                </a:moveTo>
                <a:lnTo>
                  <a:pt x="3248025" y="0"/>
                </a:lnTo>
                <a:lnTo>
                  <a:pt x="3248025" y="685800"/>
                </a:lnTo>
                <a:lnTo>
                  <a:pt x="0" y="685800"/>
                </a:lnTo>
                <a:lnTo>
                  <a:pt x="752475" y="0"/>
                </a:lnTo>
                <a:close/>
              </a:path>
            </a:pathLst>
          </a:custGeom>
          <a:solidFill>
            <a:srgbClr val="0092D3"/>
          </a:solidFill>
          <a:ln>
            <a:solidFill>
              <a:srgbClr val="CD03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JM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57201" y="6340481"/>
            <a:ext cx="6050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800" b="1" i="0">
                <a:solidFill>
                  <a:srgbClr val="002060"/>
                </a:solidFill>
                <a:latin typeface="Calibri Bold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http://www.bucksgovernors.org/</a:t>
            </a:r>
            <a:endParaRPr lang="en-JM" b="0" dirty="0"/>
          </a:p>
        </p:txBody>
      </p:sp>
    </p:spTree>
    <p:extLst>
      <p:ext uri="{BB962C8B-B14F-4D97-AF65-F5344CB8AC3E}">
        <p14:creationId xmlns:p14="http://schemas.microsoft.com/office/powerpoint/2010/main" val="2142117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498178"/>
          </a:xfrm>
        </p:spPr>
        <p:txBody>
          <a:bodyPr/>
          <a:lstStyle/>
          <a:p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4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C5CBAA-9FEF-C940-A984-31983E6A7DC1}" type="slidenum">
              <a:rPr lang="en-JM" altLang="en-US">
                <a:solidFill>
                  <a:prstClr val="white"/>
                </a:solidFill>
              </a:rPr>
              <a:pPr/>
              <a:t>‹#›</a:t>
            </a:fld>
            <a:endParaRPr lang="en-JM" alt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885" y="84705"/>
            <a:ext cx="432048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03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136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 flipH="1">
            <a:off x="231262" y="6422073"/>
            <a:ext cx="8681485" cy="184297"/>
          </a:xfrm>
          <a:prstGeom prst="rect">
            <a:avLst/>
          </a:prstGeom>
          <a:gradFill>
            <a:gsLst>
              <a:gs pos="0">
                <a:srgbClr val="2C2D84"/>
              </a:gs>
              <a:gs pos="50000">
                <a:srgbClr val="006AB4"/>
              </a:gs>
              <a:gs pos="100000">
                <a:srgbClr val="9FC63B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67467" y="6110179"/>
            <a:ext cx="4396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</a:rPr>
              <a:t>BUCKINGHAMSHIRE COUNCIL</a:t>
            </a:r>
          </a:p>
        </p:txBody>
      </p:sp>
    </p:spTree>
    <p:extLst>
      <p:ext uri="{BB962C8B-B14F-4D97-AF65-F5344CB8AC3E}">
        <p14:creationId xmlns:p14="http://schemas.microsoft.com/office/powerpoint/2010/main" val="32395169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02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69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H="1">
            <a:off x="231262" y="6422073"/>
            <a:ext cx="8681485" cy="184297"/>
          </a:xfrm>
          <a:prstGeom prst="rect">
            <a:avLst/>
          </a:prstGeom>
          <a:gradFill>
            <a:gsLst>
              <a:gs pos="0">
                <a:srgbClr val="2C2D84"/>
              </a:gs>
              <a:gs pos="50000">
                <a:srgbClr val="006AB4"/>
              </a:gs>
              <a:gs pos="100000">
                <a:srgbClr val="9FC63B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TextBox 7"/>
          <p:cNvSpPr txBox="1"/>
          <p:nvPr userDrawn="1"/>
        </p:nvSpPr>
        <p:spPr>
          <a:xfrm>
            <a:off x="167467" y="6110179"/>
            <a:ext cx="4396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  <a:latin typeface="+mn-lt"/>
              </a:rPr>
              <a:t>BUCKINGHAMSHIRE</a:t>
            </a:r>
            <a:r>
              <a:rPr lang="en-GB" sz="1200" baseline="0" dirty="0">
                <a:solidFill>
                  <a:schemeClr val="tx1"/>
                </a:solidFill>
                <a:latin typeface="+mn-lt"/>
              </a:rPr>
              <a:t> COUNCIL</a:t>
            </a:r>
            <a:endParaRPr lang="en-GB" sz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71130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008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704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51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67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1504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6263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6149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>
          <a:xfrm>
            <a:off x="685908" y="1599416"/>
            <a:ext cx="7773646" cy="1103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Click to edit Master title style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 userDrawn="1"/>
        </p:nvSpPr>
        <p:spPr>
          <a:xfrm>
            <a:off x="1371819" y="2917558"/>
            <a:ext cx="6401826" cy="131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Click to edit Master subtitle style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457275" y="4772026"/>
            <a:ext cx="2133942" cy="2741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A3FF8B-3D7E-40A3-972F-2290F6E679E5}" type="datetimeFigureOut">
              <a:rPr lang="en-GB" smtClean="0">
                <a:solidFill>
                  <a:prstClr val="black"/>
                </a:solidFill>
              </a:rPr>
              <a:pPr/>
              <a:t>28/09/2020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4251" y="4772026"/>
            <a:ext cx="2133942" cy="2741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10B5BB9-13EB-4BF4-AFFE-1FD7252BD932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908" y="1599416"/>
            <a:ext cx="7773646" cy="1103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Click to edit Master title style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371819" y="2917558"/>
            <a:ext cx="6401826" cy="131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Click to edit Master subtitle style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457275" y="4772026"/>
            <a:ext cx="2133942" cy="274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2AC66C-F0BF-44A7-86C9-611CA48A43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554251" y="4772026"/>
            <a:ext cx="2133942" cy="274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AF9087-94BC-415C-8A96-1D40BD70811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" y="-1"/>
            <a:ext cx="9153139" cy="6863708"/>
          </a:xfrm>
          <a:prstGeom prst="rect">
            <a:avLst/>
          </a:prstGeom>
          <a:gradFill flip="none" rotWithShape="1">
            <a:gsLst>
              <a:gs pos="0">
                <a:srgbClr val="2C2D84"/>
              </a:gs>
              <a:gs pos="66000">
                <a:srgbClr val="2E83C5"/>
              </a:gs>
              <a:gs pos="100000">
                <a:srgbClr val="9FC63B"/>
              </a:gs>
              <a:gs pos="42000">
                <a:srgbClr val="006AB4"/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 flipH="1">
            <a:off x="0" y="3004706"/>
            <a:ext cx="9153138" cy="3853294"/>
            <a:chOff x="1" y="1725401"/>
            <a:chExt cx="12191996" cy="5132596"/>
          </a:xfrm>
        </p:grpSpPr>
        <p:sp>
          <p:nvSpPr>
            <p:cNvPr id="12" name="Google Shape;12;p2"/>
            <p:cNvSpPr/>
            <p:nvPr userDrawn="1"/>
          </p:nvSpPr>
          <p:spPr>
            <a:xfrm rot="10800000" flipH="1">
              <a:off x="1" y="1725401"/>
              <a:ext cx="2743198" cy="1645203"/>
            </a:xfrm>
            <a:custGeom>
              <a:avLst/>
              <a:gdLst/>
              <a:ahLst/>
              <a:cxnLst/>
              <a:rect l="l" t="t" r="r" b="b"/>
              <a:pathLst>
                <a:path w="642784" h="385464" extrusionOk="0">
                  <a:moveTo>
                    <a:pt x="0" y="113368"/>
                  </a:moveTo>
                  <a:lnTo>
                    <a:pt x="0" y="385724"/>
                  </a:lnTo>
                  <a:lnTo>
                    <a:pt x="642784" y="272355"/>
                  </a:lnTo>
                  <a:lnTo>
                    <a:pt x="642784" y="0"/>
                  </a:lnTo>
                  <a:lnTo>
                    <a:pt x="0" y="113368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endParaRPr sz="2200">
                <a:solidFill>
                  <a:srgbClr val="000000"/>
                </a:solidFill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 userDrawn="1"/>
          </p:nvSpPr>
          <p:spPr>
            <a:xfrm rot="10800000" flipH="1">
              <a:off x="1727199" y="5517695"/>
              <a:ext cx="7600947" cy="1340302"/>
            </a:xfrm>
            <a:custGeom>
              <a:avLst/>
              <a:gdLst/>
              <a:ahLst/>
              <a:cxnLst/>
              <a:rect l="l" t="t" r="r" b="b"/>
              <a:pathLst>
                <a:path w="1781048" h="314027" extrusionOk="0">
                  <a:moveTo>
                    <a:pt x="238155" y="0"/>
                  </a:moveTo>
                  <a:lnTo>
                    <a:pt x="0" y="42004"/>
                  </a:lnTo>
                  <a:lnTo>
                    <a:pt x="0" y="314359"/>
                  </a:lnTo>
                  <a:lnTo>
                    <a:pt x="1782389" y="0"/>
                  </a:lnTo>
                  <a:lnTo>
                    <a:pt x="238155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endParaRPr sz="2200">
                <a:solidFill>
                  <a:srgbClr val="000000"/>
                </a:solidFill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 userDrawn="1"/>
          </p:nvSpPr>
          <p:spPr>
            <a:xfrm rot="10800000" flipH="1">
              <a:off x="7753345" y="4255937"/>
              <a:ext cx="4438646" cy="1943757"/>
            </a:xfrm>
            <a:custGeom>
              <a:avLst/>
              <a:gdLst/>
              <a:ahLst/>
              <a:cxnLst/>
              <a:rect l="l" t="t" r="r" b="b"/>
              <a:pathLst>
                <a:path w="1040060" h="455414" extrusionOk="0">
                  <a:moveTo>
                    <a:pt x="1040061" y="0"/>
                  </a:moveTo>
                  <a:lnTo>
                    <a:pt x="0" y="184194"/>
                  </a:lnTo>
                  <a:lnTo>
                    <a:pt x="0" y="456550"/>
                  </a:lnTo>
                  <a:lnTo>
                    <a:pt x="1040061" y="272355"/>
                  </a:lnTo>
                  <a:lnTo>
                    <a:pt x="1040061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1960"/>
                  </a:srgbClr>
                </a:gs>
                <a:gs pos="100000">
                  <a:srgbClr val="00001A">
                    <a:alpha val="7843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endParaRPr sz="2200">
                <a:solidFill>
                  <a:srgbClr val="000000"/>
                </a:solidFill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6;p2"/>
            <p:cNvSpPr/>
            <p:nvPr userDrawn="1"/>
          </p:nvSpPr>
          <p:spPr>
            <a:xfrm rot="10800000" flipH="1">
              <a:off x="10915648" y="2490041"/>
              <a:ext cx="1276349" cy="1384766"/>
            </a:xfrm>
            <a:custGeom>
              <a:avLst/>
              <a:gdLst/>
              <a:ahLst/>
              <a:cxnLst/>
              <a:rect l="l" t="t" r="r" b="b"/>
              <a:pathLst>
                <a:path w="299073" h="324445" extrusionOk="0">
                  <a:moveTo>
                    <a:pt x="299073" y="0"/>
                  </a:moveTo>
                  <a:lnTo>
                    <a:pt x="0" y="52748"/>
                  </a:lnTo>
                  <a:lnTo>
                    <a:pt x="0" y="325103"/>
                  </a:lnTo>
                  <a:lnTo>
                    <a:pt x="299073" y="272355"/>
                  </a:lnTo>
                  <a:lnTo>
                    <a:pt x="299073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endParaRPr sz="2200">
                <a:solidFill>
                  <a:srgbClr val="000000"/>
                </a:solidFill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7;p2"/>
            <p:cNvSpPr/>
            <p:nvPr userDrawn="1"/>
          </p:nvSpPr>
          <p:spPr>
            <a:xfrm rot="10800000" flipH="1">
              <a:off x="2730495" y="4531589"/>
              <a:ext cx="2381248" cy="1581685"/>
            </a:xfrm>
            <a:custGeom>
              <a:avLst/>
              <a:gdLst/>
              <a:ahLst/>
              <a:cxnLst/>
              <a:rect l="l" t="t" r="r" b="b"/>
              <a:pathLst>
                <a:path w="557972" h="370582" extrusionOk="0">
                  <a:moveTo>
                    <a:pt x="0" y="98410"/>
                  </a:moveTo>
                  <a:lnTo>
                    <a:pt x="0" y="370765"/>
                  </a:lnTo>
                  <a:lnTo>
                    <a:pt x="557973" y="272355"/>
                  </a:lnTo>
                  <a:lnTo>
                    <a:pt x="557973" y="0"/>
                  </a:lnTo>
                  <a:lnTo>
                    <a:pt x="0" y="9841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705"/>
                  </a:srgbClr>
                </a:gs>
                <a:gs pos="100000">
                  <a:srgbClr val="FFFFFF">
                    <a:alpha val="11764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endParaRPr sz="2200">
                <a:solidFill>
                  <a:srgbClr val="000000"/>
                </a:solidFill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8;p2"/>
            <p:cNvSpPr/>
            <p:nvPr userDrawn="1"/>
          </p:nvSpPr>
          <p:spPr>
            <a:xfrm rot="10800000" flipH="1">
              <a:off x="11366499" y="3735061"/>
              <a:ext cx="825498" cy="1302188"/>
            </a:xfrm>
            <a:custGeom>
              <a:avLst/>
              <a:gdLst/>
              <a:ahLst/>
              <a:cxnLst/>
              <a:rect l="l" t="t" r="r" b="b"/>
              <a:pathLst>
                <a:path w="193430" h="305097" extrusionOk="0">
                  <a:moveTo>
                    <a:pt x="193430" y="0"/>
                  </a:moveTo>
                  <a:lnTo>
                    <a:pt x="0" y="34116"/>
                  </a:lnTo>
                  <a:lnTo>
                    <a:pt x="0" y="306471"/>
                  </a:lnTo>
                  <a:lnTo>
                    <a:pt x="193430" y="272355"/>
                  </a:lnTo>
                  <a:lnTo>
                    <a:pt x="193430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endParaRPr sz="2200">
                <a:solidFill>
                  <a:srgbClr val="000000"/>
                </a:solidFill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2"/>
          <a:stretch/>
        </p:blipFill>
        <p:spPr>
          <a:xfrm>
            <a:off x="513861" y="1"/>
            <a:ext cx="1427067" cy="181889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131521"/>
            <a:ext cx="3054043" cy="176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45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29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24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79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05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55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28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5B87-3049-4CCA-8D28-C8F0F29ED1B4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811E-14ED-4629-90CC-79E112007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52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8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D03CD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4679" y="6246819"/>
            <a:ext cx="6705600" cy="611187"/>
          </a:xfrm>
          <a:prstGeom prst="rect">
            <a:avLst/>
          </a:prstGeom>
          <a:solidFill>
            <a:srgbClr val="CD03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JM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9248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JM" alt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65125" y="1370237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JM" alt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6629400" y="62484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JM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30656" y="6246427"/>
            <a:ext cx="3248025" cy="611579"/>
          </a:xfrm>
          <a:custGeom>
            <a:avLst/>
            <a:gdLst>
              <a:gd name="connsiteX0" fmla="*/ 0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0 w 3248025"/>
              <a:gd name="connsiteY4" fmla="*/ 0 h 685800"/>
              <a:gd name="connsiteX0" fmla="*/ 752475 w 3248025"/>
              <a:gd name="connsiteY0" fmla="*/ 0 h 685800"/>
              <a:gd name="connsiteX1" fmla="*/ 3248025 w 3248025"/>
              <a:gd name="connsiteY1" fmla="*/ 0 h 685800"/>
              <a:gd name="connsiteX2" fmla="*/ 3248025 w 3248025"/>
              <a:gd name="connsiteY2" fmla="*/ 685800 h 685800"/>
              <a:gd name="connsiteX3" fmla="*/ 0 w 3248025"/>
              <a:gd name="connsiteY3" fmla="*/ 685800 h 685800"/>
              <a:gd name="connsiteX4" fmla="*/ 752475 w 3248025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025" h="685800">
                <a:moveTo>
                  <a:pt x="752475" y="0"/>
                </a:moveTo>
                <a:lnTo>
                  <a:pt x="3248025" y="0"/>
                </a:lnTo>
                <a:lnTo>
                  <a:pt x="3248025" y="685800"/>
                </a:lnTo>
                <a:lnTo>
                  <a:pt x="0" y="685800"/>
                </a:lnTo>
                <a:lnTo>
                  <a:pt x="752475" y="0"/>
                </a:lnTo>
                <a:close/>
              </a:path>
            </a:pathLst>
          </a:custGeom>
          <a:solidFill>
            <a:srgbClr val="0092D3"/>
          </a:solidFill>
          <a:ln>
            <a:solidFill>
              <a:srgbClr val="CD03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JM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4958" y="6410727"/>
            <a:ext cx="609600" cy="28296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0" i="0">
                <a:solidFill>
                  <a:schemeClr val="bg1"/>
                </a:solidFill>
                <a:latin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6537A13-29DB-8041-A4B7-08AB311DE779}" type="slidenum">
              <a:rPr lang="en-JM" altLang="en-US" smtClean="0">
                <a:solidFill>
                  <a:prstClr val="white"/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JM" altLang="en-US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457201" y="6340481"/>
            <a:ext cx="6050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i="0">
                <a:solidFill>
                  <a:schemeClr val="bg1">
                    <a:lumMod val="95000"/>
                  </a:schemeClr>
                </a:solidFill>
                <a:latin typeface="Calibri Bold" charset="0"/>
                <a:ea typeface="+mn-ea"/>
                <a:cs typeface="+mn-cs"/>
              </a:defRPr>
            </a:lvl1pPr>
          </a:lstStyle>
          <a:p>
            <a:pPr defTabSz="914400">
              <a:defRPr/>
            </a:pPr>
            <a:r>
              <a:rPr lang="en-JM">
                <a:solidFill>
                  <a:prstClr val="white">
                    <a:lumMod val="95000"/>
                  </a:prstClr>
                </a:solidFill>
              </a:rPr>
              <a:t>http://www.bucksgovernors.org/</a:t>
            </a:r>
            <a:endParaRPr lang="en-JM" b="0" dirty="0">
              <a:solidFill>
                <a:prstClr val="white">
                  <a:lumMod val="95000"/>
                </a:prstClr>
              </a:solidFill>
            </a:endParaRPr>
          </a:p>
        </p:txBody>
      </p:sp>
      <p:grpSp>
        <p:nvGrpSpPr>
          <p:cNvPr id="1037" name="Group 19"/>
          <p:cNvGrpSpPr>
            <a:grpSpLocks/>
          </p:cNvGrpSpPr>
          <p:nvPr/>
        </p:nvGrpSpPr>
        <p:grpSpPr bwMode="auto">
          <a:xfrm>
            <a:off x="549277" y="914400"/>
            <a:ext cx="8045450" cy="9525"/>
            <a:chOff x="548640" y="914400"/>
            <a:chExt cx="8046720" cy="9144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548640" y="914400"/>
              <a:ext cx="804672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48640" y="923544"/>
              <a:ext cx="804672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8" name="Group 27"/>
          <p:cNvGrpSpPr>
            <a:grpSpLocks/>
          </p:cNvGrpSpPr>
          <p:nvPr/>
        </p:nvGrpSpPr>
        <p:grpSpPr bwMode="auto">
          <a:xfrm>
            <a:off x="7065830" y="6255952"/>
            <a:ext cx="533400" cy="533400"/>
            <a:chOff x="7350331" y="4419600"/>
            <a:chExt cx="533400" cy="533400"/>
          </a:xfrm>
        </p:grpSpPr>
        <p:sp>
          <p:nvSpPr>
            <p:cNvPr id="27" name="Action Button: Custom 26">
              <a:hlinkClick r:id="" action="ppaction://hlinkshowjump?jump=previousslide" highlightClick="1"/>
            </p:cNvPr>
            <p:cNvSpPr/>
            <p:nvPr userDrawn="1"/>
          </p:nvSpPr>
          <p:spPr>
            <a:xfrm>
              <a:off x="7350331" y="4419600"/>
              <a:ext cx="533400" cy="533400"/>
            </a:xfrm>
            <a:prstGeom prst="actionButtonBlank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JM" dirty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 flipH="1">
              <a:off x="7426531" y="4495800"/>
              <a:ext cx="381000" cy="381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JM" dirty="0">
                <a:solidFill>
                  <a:prstClr val="white"/>
                </a:solidFill>
                <a:latin typeface="Arial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>
              <a:off x="7502731" y="4686300"/>
              <a:ext cx="228600" cy="0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9" name="Group 28"/>
          <p:cNvGrpSpPr>
            <a:grpSpLocks/>
          </p:cNvGrpSpPr>
          <p:nvPr/>
        </p:nvGrpSpPr>
        <p:grpSpPr bwMode="auto">
          <a:xfrm flipH="1">
            <a:off x="7599230" y="6255952"/>
            <a:ext cx="533400" cy="533400"/>
            <a:chOff x="7350331" y="4419600"/>
            <a:chExt cx="533400" cy="533400"/>
          </a:xfrm>
        </p:grpSpPr>
        <p:sp>
          <p:nvSpPr>
            <p:cNvPr id="30" name="Action Button: Custom 29">
              <a:hlinkClick r:id="" action="ppaction://hlinkshowjump?jump=nextslide" highlightClick="1"/>
            </p:cNvPr>
            <p:cNvSpPr/>
            <p:nvPr userDrawn="1"/>
          </p:nvSpPr>
          <p:spPr>
            <a:xfrm>
              <a:off x="7350331" y="4419600"/>
              <a:ext cx="533400" cy="533400"/>
            </a:xfrm>
            <a:prstGeom prst="actionButtonBlank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JM" dirty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 flipH="1">
              <a:off x="7426531" y="4495800"/>
              <a:ext cx="381000" cy="381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en-JM" dirty="0">
                <a:solidFill>
                  <a:prstClr val="white"/>
                </a:solidFill>
                <a:latin typeface="Arial" charset="0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7502731" y="4686300"/>
              <a:ext cx="228600" cy="0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193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i="0" kern="1200">
          <a:solidFill>
            <a:srgbClr val="CD03CD"/>
          </a:solidFill>
          <a:latin typeface="Calibri Bold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6007A"/>
          </a:solidFill>
          <a:latin typeface="PT Sans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6007A"/>
          </a:solidFill>
          <a:latin typeface="PT Sans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6007A"/>
          </a:solidFill>
          <a:latin typeface="PT Sans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6007A"/>
          </a:solidFill>
          <a:latin typeface="PT Sans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6007A"/>
          </a:solidFill>
          <a:latin typeface="PT Sans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6007A"/>
          </a:solidFill>
          <a:latin typeface="PT Sans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6007A"/>
          </a:solidFill>
          <a:latin typeface="PT Sans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6007A"/>
          </a:solidFill>
          <a:latin typeface="PT Sans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404040"/>
          </a:solidFill>
          <a:latin typeface="Arial" charset="0"/>
          <a:ea typeface="Arial" charset="0"/>
          <a:cs typeface="Arial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404040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404040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04040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404040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9/28/2020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cksgovernor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cksgovernor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cksgovernors.org/new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hyperlink" Target="http://www.bucksgovernors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ctrTitle" idx="4294967295"/>
          </p:nvPr>
        </p:nvSpPr>
        <p:spPr>
          <a:xfrm>
            <a:off x="435042" y="3793869"/>
            <a:ext cx="7888288" cy="2387600"/>
          </a:xfrm>
        </p:spPr>
        <p:txBody>
          <a:bodyPr anchor="b">
            <a:normAutofit fontScale="90000"/>
          </a:bodyPr>
          <a:lstStyle>
            <a:lvl1pPr algn="l">
              <a:defRPr sz="4800"/>
            </a:lvl1pPr>
          </a:lstStyle>
          <a:p>
            <a:r>
              <a:rPr lang="en-GB" b="1" dirty="0">
                <a:solidFill>
                  <a:schemeClr val="bg1"/>
                </a:solidFill>
              </a:rPr>
              <a:t>Executive Director Briefings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Autumn 2020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 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Tue 29</a:t>
            </a:r>
            <a:r>
              <a:rPr lang="en-GB" b="1" baseline="30000" dirty="0">
                <a:solidFill>
                  <a:schemeClr val="bg1"/>
                </a:solidFill>
              </a:rPr>
              <a:t>th</a:t>
            </a:r>
            <a:r>
              <a:rPr lang="en-GB" b="1" dirty="0">
                <a:solidFill>
                  <a:schemeClr val="bg1"/>
                </a:solidFill>
              </a:rPr>
              <a:t> September, 18.30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Fri 2</a:t>
            </a:r>
            <a:r>
              <a:rPr lang="en-GB" b="1" baseline="30000" dirty="0">
                <a:solidFill>
                  <a:schemeClr val="bg1"/>
                </a:solidFill>
              </a:rPr>
              <a:t>nd</a:t>
            </a:r>
            <a:r>
              <a:rPr lang="en-GB" b="1" dirty="0">
                <a:solidFill>
                  <a:schemeClr val="bg1"/>
                </a:solidFill>
              </a:rPr>
              <a:t> October 09.30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3" name="Subtitle 2"/>
          <p:cNvSpPr>
            <a:spLocks noGrp="1"/>
          </p:cNvSpPr>
          <p:nvPr>
            <p:ph type="subTitle" idx="4294967295"/>
          </p:nvPr>
        </p:nvSpPr>
        <p:spPr>
          <a:xfrm>
            <a:off x="435042" y="3793869"/>
            <a:ext cx="7888288" cy="1455737"/>
          </a:xfrm>
        </p:spPr>
        <p:txBody>
          <a:bodyPr>
            <a:no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90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0531"/>
          </a:xfrm>
        </p:spPr>
        <p:txBody>
          <a:bodyPr>
            <a:noAutofit/>
          </a:bodyPr>
          <a:lstStyle/>
          <a:p>
            <a:r>
              <a:rPr lang="en-GB" sz="5400" b="1" dirty="0"/>
              <a:t>Service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00537"/>
            <a:ext cx="7886700" cy="5057463"/>
          </a:xfrm>
        </p:spPr>
        <p:txBody>
          <a:bodyPr>
            <a:normAutofit/>
          </a:bodyPr>
          <a:lstStyle/>
          <a:p>
            <a:r>
              <a:rPr lang="en-GB" sz="2400" dirty="0"/>
              <a:t>A review of the School Improvement offer to ensure all schools benefit</a:t>
            </a:r>
          </a:p>
          <a:p>
            <a:r>
              <a:rPr lang="en-GB" sz="2400" dirty="0"/>
              <a:t>Focus on the speed of Early Help assessment and intervention </a:t>
            </a:r>
          </a:p>
          <a:p>
            <a:r>
              <a:rPr lang="en-GB" sz="2400" dirty="0"/>
              <a:t>Improved speed of SEND assessments</a:t>
            </a:r>
          </a:p>
          <a:p>
            <a:r>
              <a:rPr lang="en-GB" sz="2400" dirty="0"/>
              <a:t>Improved quality of Education, Health and Care Plans</a:t>
            </a:r>
          </a:p>
          <a:p>
            <a:r>
              <a:rPr lang="en-GB" sz="2400" dirty="0"/>
              <a:t>Lower exclusions of pupils with special needs</a:t>
            </a:r>
          </a:p>
          <a:p>
            <a:r>
              <a:rPr lang="en-GB" sz="2400" dirty="0"/>
              <a:t>Higher % of pupils with special needs in mainstream schools</a:t>
            </a:r>
          </a:p>
          <a:p>
            <a:r>
              <a:rPr lang="en-GB" sz="2400" dirty="0"/>
              <a:t>Attainment gap between disadvantaged and non disadvantaged pupils  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2757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0531"/>
          </a:xfrm>
        </p:spPr>
        <p:txBody>
          <a:bodyPr>
            <a:noAutofit/>
          </a:bodyPr>
          <a:lstStyle/>
          <a:p>
            <a:r>
              <a:rPr lang="en-GB" sz="5400" b="1" dirty="0"/>
              <a:t>Other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986" y="1435411"/>
            <a:ext cx="7886700" cy="5057463"/>
          </a:xfrm>
        </p:spPr>
        <p:txBody>
          <a:bodyPr>
            <a:normAutofit/>
          </a:bodyPr>
          <a:lstStyle/>
          <a:p>
            <a:r>
              <a:rPr lang="en-GB" sz="2400" dirty="0"/>
              <a:t>Keeping children safe</a:t>
            </a:r>
          </a:p>
          <a:p>
            <a:r>
              <a:rPr lang="en-GB" sz="2400" dirty="0"/>
              <a:t>Safer recruitment – esp. references and complaints</a:t>
            </a:r>
          </a:p>
          <a:p>
            <a:r>
              <a:rPr lang="en-GB" sz="2400" dirty="0"/>
              <a:t>Keeping children local </a:t>
            </a:r>
          </a:p>
          <a:p>
            <a:r>
              <a:rPr lang="en-GB" sz="2400" dirty="0"/>
              <a:t>Ofsted inspections: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School inspections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Safeguarding inspections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SEND inspections </a:t>
            </a:r>
          </a:p>
          <a:p>
            <a:r>
              <a:rPr lang="en-GB" sz="2400" dirty="0"/>
              <a:t>Budgets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DSG – balanced for 2020-21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Additional £8m for high needs for 2021-22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69017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1986C87A-615C-486C-9C13-34AA672085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CBC86564-67C2-495B-8D43-9A002817EB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="" xmlns:a16="http://schemas.microsoft.com/office/drawing/2014/main" id="{C83C709E-C6BC-4BF9-AB3A-781B156D3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2075420"/>
            <a:ext cx="9036544" cy="4093306"/>
            <a:chOff x="1" y="2075420"/>
            <a:chExt cx="12048729" cy="4093306"/>
          </a:xfrm>
        </p:grpSpPr>
        <p:sp>
          <p:nvSpPr>
            <p:cNvPr id="62" name="Oval 61">
              <a:extLst>
                <a:ext uri="{FF2B5EF4-FFF2-40B4-BE49-F238E27FC236}">
                  <a16:creationId xmlns="" xmlns:a16="http://schemas.microsoft.com/office/drawing/2014/main" id="{656D39B3-72E8-4D89-89C5-284A5A9535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="" xmlns:a16="http://schemas.microsoft.com/office/drawing/2014/main" id="{A14E19DE-9A6A-41B8-9954-0118FE75D8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="" xmlns:a16="http://schemas.microsoft.com/office/drawing/2014/main" id="{F1B3DAC7-2525-43F2-9EF1-A723FBACF0D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="" xmlns:a16="http://schemas.microsoft.com/office/drawing/2014/main" id="{176B5CFD-62C2-4F94-97FF-2546303CB2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="" xmlns:a16="http://schemas.microsoft.com/office/drawing/2014/main" id="{26A9F2A0-8ED7-46EB-A7F2-3F12C59F50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="" xmlns:a16="http://schemas.microsoft.com/office/drawing/2014/main" id="{6ADF6DA8-4C62-4A4E-95AE-4A6BFF356F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4BD0DE-F1F7-4B2C-9DA3-690AE203B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230" y="630936"/>
            <a:ext cx="6987936" cy="2702018"/>
          </a:xfrm>
          <a:noFill/>
        </p:spPr>
        <p:txBody>
          <a:bodyPr anchor="b">
            <a:normAutofit/>
          </a:bodyPr>
          <a:lstStyle/>
          <a:p>
            <a:pPr algn="l"/>
            <a:r>
              <a:rPr lang="en-GB" sz="4800" b="1" dirty="0">
                <a:solidFill>
                  <a:schemeClr val="bg1"/>
                </a:solidFill>
              </a:rPr>
              <a:t>Children’s Social Care</a:t>
            </a:r>
            <a:br>
              <a:rPr lang="en-GB" sz="4800" b="1" dirty="0">
                <a:solidFill>
                  <a:schemeClr val="bg1"/>
                </a:solidFill>
              </a:rPr>
            </a:br>
            <a:r>
              <a:rPr lang="en-GB" sz="4800" b="1" dirty="0">
                <a:solidFill>
                  <a:schemeClr val="bg1"/>
                </a:solidFill>
              </a:rPr>
              <a:t>Update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78027E07-0986-46DC-8493-E44F9B5932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7479052" y="1131512"/>
            <a:ext cx="2796461" cy="5334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="" xmlns:a16="http://schemas.microsoft.com/office/drawing/2014/main" id="{443AF453-C795-4F05-9F20-5642799046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8444654" y="317578"/>
            <a:ext cx="411480" cy="549007"/>
            <a:chOff x="7029447" y="3514725"/>
            <a:chExt cx="1285875" cy="54900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="" xmlns:a16="http://schemas.microsoft.com/office/drawing/2014/main" id="{DA149F39-3CA7-4C9A-BE20-85632B149A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="" xmlns:a16="http://schemas.microsoft.com/office/drawing/2014/main" id="{5F278B23-1F7F-49E9-A832-236FD178C3E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="" xmlns:a16="http://schemas.microsoft.com/office/drawing/2014/main" id="{F8A8A731-9BD2-40B3-A860-2AC971D54E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="" xmlns:a16="http://schemas.microsoft.com/office/drawing/2014/main" id="{AA7F1D60-E0DE-49A3-BD66-572961E9AC2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Rectangle 76">
            <a:extLst>
              <a:ext uri="{FF2B5EF4-FFF2-40B4-BE49-F238E27FC236}">
                <a16:creationId xmlns="" xmlns:a16="http://schemas.microsoft.com/office/drawing/2014/main" id="{79DCDDBA-75BF-44CA-8467-1CADC798A7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0" y="6140785"/>
            <a:ext cx="4571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="" xmlns:a16="http://schemas.microsoft.com/office/drawing/2014/main" id="{5C618CDB-C6EB-4295-97BE-A242B74836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rot="5400000">
            <a:off x="-645785" y="5940560"/>
            <a:ext cx="1285875" cy="549007"/>
            <a:chOff x="7029447" y="3514725"/>
            <a:chExt cx="1285875" cy="549007"/>
          </a:xfrm>
        </p:grpSpPr>
        <p:cxnSp>
          <p:nvCxnSpPr>
            <p:cNvPr id="80" name="Straight Connector 79">
              <a:extLst>
                <a:ext uri="{FF2B5EF4-FFF2-40B4-BE49-F238E27FC236}">
                  <a16:creationId xmlns="" xmlns:a16="http://schemas.microsoft.com/office/drawing/2014/main" id="{7B7CABCD-9746-4237-A3D2-7DB0600453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="" xmlns:a16="http://schemas.microsoft.com/office/drawing/2014/main" id="{B2CF2617-4C3E-489D-ADFD-DF52D8D59E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="" xmlns:a16="http://schemas.microsoft.com/office/drawing/2014/main" id="{CCE33576-BF18-4637-9A91-8416F01DE8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="" xmlns:a16="http://schemas.microsoft.com/office/drawing/2014/main" id="{1DF57B30-D562-4076-B327-2C91B4E110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A844105-A8C6-495B-8504-4F1B303E4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229" y="3427487"/>
            <a:ext cx="5066449" cy="2702020"/>
          </a:xfrm>
          <a:noFill/>
        </p:spPr>
        <p:txBody>
          <a:bodyPr anchor="t">
            <a:normAutofit/>
          </a:bodyPr>
          <a:lstStyle/>
          <a:p>
            <a:pPr algn="l"/>
            <a:endParaRPr lang="en-GB" dirty="0">
              <a:solidFill>
                <a:schemeClr val="bg1"/>
              </a:solidFill>
            </a:endParaRPr>
          </a:p>
          <a:p>
            <a:pPr algn="l"/>
            <a:r>
              <a:rPr lang="en-GB" dirty="0">
                <a:solidFill>
                  <a:schemeClr val="bg1"/>
                </a:solidFill>
              </a:rPr>
              <a:t>Richard Nash</a:t>
            </a:r>
          </a:p>
          <a:p>
            <a:pPr algn="l"/>
            <a:r>
              <a:rPr lang="en-GB" dirty="0">
                <a:solidFill>
                  <a:schemeClr val="bg1"/>
                </a:solidFill>
              </a:rPr>
              <a:t>Service Director, Social Care</a:t>
            </a:r>
          </a:p>
          <a:p>
            <a:pPr algn="l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19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0531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Response To Covid-19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9499"/>
            <a:ext cx="7886700" cy="5057463"/>
          </a:xfrm>
        </p:spPr>
        <p:txBody>
          <a:bodyPr>
            <a:normAutofit/>
          </a:bodyPr>
          <a:lstStyle/>
          <a:p>
            <a:r>
              <a:rPr lang="en-GB" sz="1800" dirty="0" smtClean="0"/>
              <a:t>Children’s Social Care response to pandemic proved to be effective.</a:t>
            </a:r>
          </a:p>
          <a:p>
            <a:r>
              <a:rPr lang="en-GB" sz="1800" dirty="0" smtClean="0"/>
              <a:t>The service was able to keep a strong grip on keeping vulnerable children safe.</a:t>
            </a:r>
          </a:p>
          <a:p>
            <a:r>
              <a:rPr lang="en-GB" sz="1800" dirty="0" smtClean="0"/>
              <a:t>This was achieved by:</a:t>
            </a:r>
          </a:p>
          <a:p>
            <a:pPr marL="0" indent="0">
              <a:buNone/>
            </a:pPr>
            <a:r>
              <a:rPr lang="en-GB" sz="1800" dirty="0" smtClean="0"/>
              <a:t>	1) Supporting staff to complete physical visits in the community safely.</a:t>
            </a:r>
          </a:p>
          <a:p>
            <a:pPr marL="0" indent="0">
              <a:buNone/>
            </a:pPr>
            <a:r>
              <a:rPr lang="en-GB" sz="1800" dirty="0" smtClean="0"/>
              <a:t>	2) Keeping Children’s Homes open.</a:t>
            </a:r>
          </a:p>
          <a:p>
            <a:pPr marL="0" indent="0">
              <a:buNone/>
            </a:pPr>
            <a:r>
              <a:rPr lang="en-GB" sz="1800" dirty="0" smtClean="0"/>
              <a:t>	3) Supporting Foster Carers to continue caring for existing and new 	children who come into care.</a:t>
            </a:r>
          </a:p>
          <a:p>
            <a:pPr marL="0" indent="0">
              <a:buNone/>
            </a:pPr>
            <a:r>
              <a:rPr lang="en-GB" sz="1800" dirty="0" smtClean="0"/>
              <a:t>	4) Issuing Minimum Practice Standards in relation to ‘Virtual Contacts’ 	with children, young people and their families.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5) Having strong grip and control through audit and data sets.</a:t>
            </a:r>
          </a:p>
          <a:p>
            <a:r>
              <a:rPr lang="en-GB" sz="1800" dirty="0" smtClean="0"/>
              <a:t>Regular communication with OFSTED, Department for Education and our Improvement Partners, Hampshire County Council.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23430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0531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Impact of Covid-19 on vulnerable children and young people.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9499"/>
            <a:ext cx="7886700" cy="5057463"/>
          </a:xfrm>
        </p:spPr>
        <p:txBody>
          <a:bodyPr>
            <a:normAutofit/>
          </a:bodyPr>
          <a:lstStyle/>
          <a:p>
            <a:endParaRPr lang="en-GB" sz="1800" dirty="0" smtClean="0"/>
          </a:p>
          <a:p>
            <a:r>
              <a:rPr lang="en-GB" sz="1800" dirty="0" smtClean="0"/>
              <a:t>The experiences of the Service indicate that there has been changes in the seriousness of incidents involving children.</a:t>
            </a:r>
          </a:p>
          <a:p>
            <a:r>
              <a:rPr lang="en-GB" sz="1800" dirty="0" smtClean="0"/>
              <a:t>These include more adult mental health incidents involving parents, including parental suicide.</a:t>
            </a:r>
          </a:p>
          <a:p>
            <a:r>
              <a:rPr lang="en-GB" sz="1800" dirty="0" smtClean="0"/>
              <a:t>More incidents of children and young people having poor mental health.</a:t>
            </a:r>
          </a:p>
          <a:p>
            <a:r>
              <a:rPr lang="en-GB" sz="1800" dirty="0" smtClean="0"/>
              <a:t>Increase in the seriousness of Domestic Violence incidents.</a:t>
            </a:r>
          </a:p>
          <a:p>
            <a:r>
              <a:rPr lang="en-GB" sz="1800" dirty="0" smtClean="0"/>
              <a:t>Increases in incidents relating to birth parent conflict, particularly in relation to contact.</a:t>
            </a:r>
          </a:p>
          <a:p>
            <a:r>
              <a:rPr lang="en-GB" sz="1800" dirty="0" smtClean="0"/>
              <a:t>Increases in indicators of, and incidents of serious youth violence linked to the criminal exploitation of young people.</a:t>
            </a:r>
          </a:p>
          <a:p>
            <a:r>
              <a:rPr lang="en-GB" sz="1800" dirty="0" smtClean="0"/>
              <a:t>The significant negative impact of schools not being available for children and young people, particularly those with additional needs.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563310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0531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The next few months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9499"/>
            <a:ext cx="7886700" cy="5057463"/>
          </a:xfrm>
        </p:spPr>
        <p:txBody>
          <a:bodyPr>
            <a:normAutofit/>
          </a:bodyPr>
          <a:lstStyle/>
          <a:p>
            <a:r>
              <a:rPr lang="en-GB" sz="1800" dirty="0" smtClean="0"/>
              <a:t>Clearly the next few months will be challenging for all of us.</a:t>
            </a:r>
          </a:p>
          <a:p>
            <a:r>
              <a:rPr lang="en-GB" sz="1800" dirty="0" smtClean="0"/>
              <a:t>With regard to vulnerable children it will be important that all agencies continue to work effectively together.</a:t>
            </a:r>
          </a:p>
          <a:p>
            <a:r>
              <a:rPr lang="en-GB" sz="1800" dirty="0" smtClean="0"/>
              <a:t>We want to retain the positives that have emerged in terms of the use of modern technology to support our work.</a:t>
            </a:r>
          </a:p>
          <a:p>
            <a:r>
              <a:rPr lang="en-GB" sz="1800" dirty="0" smtClean="0"/>
              <a:t>Capitalise on the extent to which the importance of schools has been underlined for many of our families.</a:t>
            </a:r>
          </a:p>
          <a:p>
            <a:endParaRPr lang="en-GB" sz="1800" dirty="0"/>
          </a:p>
          <a:p>
            <a:endParaRPr lang="en-GB" sz="1800" dirty="0" smtClean="0"/>
          </a:p>
          <a:p>
            <a:r>
              <a:rPr lang="en-GB" sz="1800" smtClean="0"/>
              <a:t>QUESTIONS?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50961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1986C87A-615C-486C-9C13-34AA672085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CBC86564-67C2-495B-8D43-9A002817EB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="" xmlns:a16="http://schemas.microsoft.com/office/drawing/2014/main" id="{C83C709E-C6BC-4BF9-AB3A-781B156D3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2075420"/>
            <a:ext cx="9036544" cy="4093306"/>
            <a:chOff x="1" y="2075420"/>
            <a:chExt cx="12048729" cy="4093306"/>
          </a:xfrm>
        </p:grpSpPr>
        <p:sp>
          <p:nvSpPr>
            <p:cNvPr id="62" name="Oval 61">
              <a:extLst>
                <a:ext uri="{FF2B5EF4-FFF2-40B4-BE49-F238E27FC236}">
                  <a16:creationId xmlns="" xmlns:a16="http://schemas.microsoft.com/office/drawing/2014/main" id="{656D39B3-72E8-4D89-89C5-284A5A9535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="" xmlns:a16="http://schemas.microsoft.com/office/drawing/2014/main" id="{A14E19DE-9A6A-41B8-9954-0118FE75D8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="" xmlns:a16="http://schemas.microsoft.com/office/drawing/2014/main" id="{F1B3DAC7-2525-43F2-9EF1-A723FBACF0D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="" xmlns:a16="http://schemas.microsoft.com/office/drawing/2014/main" id="{176B5CFD-62C2-4F94-97FF-2546303CB2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="" xmlns:a16="http://schemas.microsoft.com/office/drawing/2014/main" id="{26A9F2A0-8ED7-46EB-A7F2-3F12C59F50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="" xmlns:a16="http://schemas.microsoft.com/office/drawing/2014/main" id="{6ADF6DA8-4C62-4A4E-95AE-4A6BFF356F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4BD0DE-F1F7-4B2C-9DA3-690AE203B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230" y="630936"/>
            <a:ext cx="6987936" cy="2702018"/>
          </a:xfrm>
          <a:noFill/>
        </p:spPr>
        <p:txBody>
          <a:bodyPr anchor="b">
            <a:normAutofit/>
          </a:bodyPr>
          <a:lstStyle/>
          <a:p>
            <a:pPr algn="l"/>
            <a:r>
              <a:rPr lang="en-GB" sz="4800" b="1" dirty="0">
                <a:solidFill>
                  <a:schemeClr val="bg1"/>
                </a:solidFill>
              </a:rPr>
              <a:t>Governance </a:t>
            </a:r>
            <a:br>
              <a:rPr lang="en-GB" sz="4800" b="1" dirty="0">
                <a:solidFill>
                  <a:schemeClr val="bg1"/>
                </a:solidFill>
              </a:rPr>
            </a:br>
            <a:r>
              <a:rPr lang="en-GB" sz="4800" b="1" dirty="0">
                <a:solidFill>
                  <a:schemeClr val="bg1"/>
                </a:solidFill>
              </a:rPr>
              <a:t>Update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78027E07-0986-46DC-8493-E44F9B5932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7479052" y="1131512"/>
            <a:ext cx="2796461" cy="5334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="" xmlns:a16="http://schemas.microsoft.com/office/drawing/2014/main" id="{443AF453-C795-4F05-9F20-5642799046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8444654" y="317578"/>
            <a:ext cx="411480" cy="549007"/>
            <a:chOff x="7029447" y="3514725"/>
            <a:chExt cx="1285875" cy="54900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="" xmlns:a16="http://schemas.microsoft.com/office/drawing/2014/main" id="{DA149F39-3CA7-4C9A-BE20-85632B149A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="" xmlns:a16="http://schemas.microsoft.com/office/drawing/2014/main" id="{5F278B23-1F7F-49E9-A832-236FD178C3E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="" xmlns:a16="http://schemas.microsoft.com/office/drawing/2014/main" id="{F8A8A731-9BD2-40B3-A860-2AC971D54E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="" xmlns:a16="http://schemas.microsoft.com/office/drawing/2014/main" id="{AA7F1D60-E0DE-49A3-BD66-572961E9AC2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Rectangle 76">
            <a:extLst>
              <a:ext uri="{FF2B5EF4-FFF2-40B4-BE49-F238E27FC236}">
                <a16:creationId xmlns="" xmlns:a16="http://schemas.microsoft.com/office/drawing/2014/main" id="{79DCDDBA-75BF-44CA-8467-1CADC798A7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0" y="6140785"/>
            <a:ext cx="4571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="" xmlns:a16="http://schemas.microsoft.com/office/drawing/2014/main" id="{5C618CDB-C6EB-4295-97BE-A242B74836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rot="5400000">
            <a:off x="-645785" y="5940560"/>
            <a:ext cx="1285875" cy="549007"/>
            <a:chOff x="7029447" y="3514725"/>
            <a:chExt cx="1285875" cy="549007"/>
          </a:xfrm>
        </p:grpSpPr>
        <p:cxnSp>
          <p:nvCxnSpPr>
            <p:cNvPr id="80" name="Straight Connector 79">
              <a:extLst>
                <a:ext uri="{FF2B5EF4-FFF2-40B4-BE49-F238E27FC236}">
                  <a16:creationId xmlns="" xmlns:a16="http://schemas.microsoft.com/office/drawing/2014/main" id="{7B7CABCD-9746-4237-A3D2-7DB0600453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="" xmlns:a16="http://schemas.microsoft.com/office/drawing/2014/main" id="{B2CF2617-4C3E-489D-ADFD-DF52D8D59E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="" xmlns:a16="http://schemas.microsoft.com/office/drawing/2014/main" id="{CCE33576-BF18-4637-9A91-8416F01DE8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="" xmlns:a16="http://schemas.microsoft.com/office/drawing/2014/main" id="{1DF57B30-D562-4076-B327-2C91B4E110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A844105-A8C6-495B-8504-4F1B303E4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229" y="3427487"/>
            <a:ext cx="5066449" cy="2702020"/>
          </a:xfrm>
          <a:noFill/>
        </p:spPr>
        <p:txBody>
          <a:bodyPr anchor="t">
            <a:normAutofit/>
          </a:bodyPr>
          <a:lstStyle/>
          <a:p>
            <a:pPr algn="l"/>
            <a:endParaRPr lang="en-GB" dirty="0">
              <a:solidFill>
                <a:schemeClr val="bg1"/>
              </a:solidFill>
            </a:endParaRPr>
          </a:p>
          <a:p>
            <a:pPr algn="l"/>
            <a:r>
              <a:rPr lang="en-GB" dirty="0">
                <a:solidFill>
                  <a:schemeClr val="bg1"/>
                </a:solidFill>
              </a:rPr>
              <a:t>Paul Randall</a:t>
            </a:r>
          </a:p>
          <a:p>
            <a:pPr algn="l"/>
            <a:r>
              <a:rPr lang="en-GB" dirty="0">
                <a:solidFill>
                  <a:schemeClr val="bg1"/>
                </a:solidFill>
              </a:rPr>
              <a:t>Buckinghamshire Association of School Governors</a:t>
            </a:r>
          </a:p>
          <a:p>
            <a:pPr algn="l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72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07504" y="1177265"/>
            <a:ext cx="9001000" cy="4988039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Agenda’s for this term  - what Boards need to consider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b="1" dirty="0"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Governing Board Meetings and Visits for this term – how to plan for these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b="1" dirty="0"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Safeguarding – ensuring that your schools &amp; boards have an effective culture for safeguarding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b="1" dirty="0"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NGA Membership &amp; Learning Link – ensure you have signed up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b="1" dirty="0"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Buckinghamshire Council Governor Training – virtual sessions planned for this term</a:t>
            </a:r>
          </a:p>
          <a:p>
            <a:pPr algn="l"/>
            <a:endParaRPr lang="en-GB" b="1" dirty="0">
              <a:latin typeface="+mn-lt"/>
            </a:endParaRPr>
          </a:p>
          <a:p>
            <a:pPr algn="l"/>
            <a:endParaRPr lang="en-GB" b="1" dirty="0"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b="1" dirty="0">
              <a:latin typeface="+mn-lt"/>
            </a:endParaRPr>
          </a:p>
          <a:p>
            <a:pPr algn="l"/>
            <a:endParaRPr lang="en-GB" sz="2800" b="1" dirty="0">
              <a:latin typeface="+mn-lt"/>
            </a:endParaRP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highlight>
                <a:srgbClr val="C0C0C0"/>
              </a:highlight>
            </a:endParaRPr>
          </a:p>
          <a:p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10325"/>
            <a:ext cx="609600" cy="282575"/>
          </a:xfrm>
        </p:spPr>
        <p:txBody>
          <a:bodyPr/>
          <a:lstStyle/>
          <a:p>
            <a:fld id="{6EC5CBAA-9FEF-C940-A984-31983E6A7DC1}" type="slidenum">
              <a:rPr lang="en-JM" altLang="en-US" smtClean="0">
                <a:solidFill>
                  <a:prstClr val="white"/>
                </a:solidFill>
              </a:rPr>
              <a:pPr/>
              <a:t>17</a:t>
            </a:fld>
            <a:endParaRPr lang="en-JM" alt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C9CE9C-E13A-475D-A86D-311D3CC5D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http://www.bucksgovernors.org/</a:t>
            </a:r>
            <a:endParaRPr lang="en-JM" b="0" dirty="0"/>
          </a:p>
        </p:txBody>
      </p:sp>
    </p:spTree>
    <p:extLst>
      <p:ext uri="{BB962C8B-B14F-4D97-AF65-F5344CB8AC3E}">
        <p14:creationId xmlns:p14="http://schemas.microsoft.com/office/powerpoint/2010/main" val="2646851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62974"/>
            <a:ext cx="8439472" cy="1041890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rgbClr val="0070C0"/>
                </a:solidFill>
              </a:rPr>
              <a:t/>
            </a:r>
            <a:br>
              <a:rPr lang="en-GB" sz="2800" dirty="0">
                <a:solidFill>
                  <a:srgbClr val="0070C0"/>
                </a:solidFill>
              </a:rPr>
            </a:br>
            <a:r>
              <a:rPr lang="en-GB" sz="2800" dirty="0">
                <a:solidFill>
                  <a:srgbClr val="0070C0"/>
                </a:solidFill>
              </a:rPr>
              <a:t>BASG Events 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40053" y="1844824"/>
            <a:ext cx="9001000" cy="432048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GB" b="1" dirty="0"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Autumn Term – Focus with Sam Henson NGA Director of Policy and Information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b="1" dirty="0"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Spring Term – BASG AGM – with Key Note Speaker Emma Knights OBE Chief Executive of the NGA – 14</a:t>
            </a:r>
            <a:r>
              <a:rPr lang="en-GB" b="1" baseline="30000" dirty="0">
                <a:latin typeface="+mn-lt"/>
              </a:rPr>
              <a:t>th</a:t>
            </a:r>
            <a:r>
              <a:rPr lang="en-GB" b="1" dirty="0">
                <a:latin typeface="+mn-lt"/>
              </a:rPr>
              <a:t> January 2021</a:t>
            </a:r>
          </a:p>
          <a:p>
            <a:pPr algn="l"/>
            <a:endParaRPr lang="en-GB" b="1" dirty="0">
              <a:latin typeface="+mn-lt"/>
            </a:endParaRP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highlight>
                <a:srgbClr val="C0C0C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10325"/>
            <a:ext cx="609600" cy="282575"/>
          </a:xfrm>
        </p:spPr>
        <p:txBody>
          <a:bodyPr/>
          <a:lstStyle/>
          <a:p>
            <a:fld id="{6EC5CBAA-9FEF-C940-A984-31983E6A7DC1}" type="slidenum">
              <a:rPr lang="en-JM" altLang="en-US" smtClean="0">
                <a:solidFill>
                  <a:prstClr val="white"/>
                </a:solidFill>
              </a:rPr>
              <a:pPr/>
              <a:t>18</a:t>
            </a:fld>
            <a:endParaRPr lang="en-JM" alt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CB092E-1C28-4088-8D2F-E6414C6EE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http://www.bucksgovernors.org/</a:t>
            </a:r>
            <a:endParaRPr lang="en-JM" b="0" dirty="0"/>
          </a:p>
        </p:txBody>
      </p:sp>
    </p:spTree>
    <p:extLst>
      <p:ext uri="{BB962C8B-B14F-4D97-AF65-F5344CB8AC3E}">
        <p14:creationId xmlns:p14="http://schemas.microsoft.com/office/powerpoint/2010/main" val="2795253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9001000" cy="5040561"/>
          </a:xfrm>
        </p:spPr>
        <p:txBody>
          <a:bodyPr>
            <a:normAutofit/>
          </a:bodyPr>
          <a:lstStyle/>
          <a:p>
            <a:pPr algn="l"/>
            <a:r>
              <a:rPr lang="en-GB" sz="2400" b="1" i="0" dirty="0">
                <a:solidFill>
                  <a:srgbClr val="1F1F1F"/>
                </a:solidFill>
                <a:effectLst/>
                <a:latin typeface="+mn-lt"/>
              </a:rPr>
              <a:t>All Governors in Buckinghamshire are full members of BASG, including members of academy and MAT boards and those of Local Governing Bodies within MATs. Please ensure you have signed up!</a:t>
            </a:r>
          </a:p>
          <a:p>
            <a:r>
              <a:rPr lang="en-GB" sz="2000" dirty="0">
                <a:hlinkClick r:id="rId3"/>
              </a:rPr>
              <a:t>http://www.bucksgovernors.org/news/</a:t>
            </a:r>
            <a:endParaRPr lang="en-US" sz="3100" dirty="0">
              <a:latin typeface="+mn-lt"/>
            </a:endParaRPr>
          </a:p>
          <a:p>
            <a:r>
              <a:rPr lang="en-US" sz="3100" dirty="0">
                <a:latin typeface="+mn-lt"/>
              </a:rPr>
              <a:t>	</a:t>
            </a:r>
            <a:r>
              <a:rPr lang="en-GB" sz="3100" b="1" dirty="0">
                <a:latin typeface="+mn-lt"/>
              </a:rPr>
              <a:t>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highlight>
                <a:srgbClr val="C0C0C0"/>
              </a:highlight>
            </a:endParaRPr>
          </a:p>
          <a:p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10325"/>
            <a:ext cx="609600" cy="282575"/>
          </a:xfrm>
        </p:spPr>
        <p:txBody>
          <a:bodyPr/>
          <a:lstStyle/>
          <a:p>
            <a:fld id="{6EC5CBAA-9FEF-C940-A984-31983E6A7DC1}" type="slidenum">
              <a:rPr lang="en-JM" altLang="en-US" smtClean="0">
                <a:solidFill>
                  <a:prstClr val="white"/>
                </a:solidFill>
              </a:rPr>
              <a:pPr/>
              <a:t>19</a:t>
            </a:fld>
            <a:endParaRPr lang="en-JM" alt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89AE1E-CD8E-4F1B-867F-A84C05D016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http://www.bucksgovernors.org/</a:t>
            </a:r>
            <a:endParaRPr lang="en-JM" b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06FEEAD-CDE2-4196-8CD0-2AE6F1FB9A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780929"/>
            <a:ext cx="9144000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57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1986C87A-615C-486C-9C13-34AA672085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CBC86564-67C2-495B-8D43-9A002817EB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="" xmlns:a16="http://schemas.microsoft.com/office/drawing/2014/main" id="{C83C709E-C6BC-4BF9-AB3A-781B156D3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2075420"/>
            <a:ext cx="9036544" cy="4093306"/>
            <a:chOff x="1" y="2075420"/>
            <a:chExt cx="12048729" cy="4093306"/>
          </a:xfrm>
        </p:grpSpPr>
        <p:sp>
          <p:nvSpPr>
            <p:cNvPr id="62" name="Oval 61">
              <a:extLst>
                <a:ext uri="{FF2B5EF4-FFF2-40B4-BE49-F238E27FC236}">
                  <a16:creationId xmlns="" xmlns:a16="http://schemas.microsoft.com/office/drawing/2014/main" id="{656D39B3-72E8-4D89-89C5-284A5A9535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="" xmlns:a16="http://schemas.microsoft.com/office/drawing/2014/main" id="{A14E19DE-9A6A-41B8-9954-0118FE75D8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="" xmlns:a16="http://schemas.microsoft.com/office/drawing/2014/main" id="{F1B3DAC7-2525-43F2-9EF1-A723FBACF0D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="" xmlns:a16="http://schemas.microsoft.com/office/drawing/2014/main" id="{176B5CFD-62C2-4F94-97FF-2546303CB2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="" xmlns:a16="http://schemas.microsoft.com/office/drawing/2014/main" id="{26A9F2A0-8ED7-46EB-A7F2-3F12C59F50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="" xmlns:a16="http://schemas.microsoft.com/office/drawing/2014/main" id="{6ADF6DA8-4C62-4A4E-95AE-4A6BFF356F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4BD0DE-F1F7-4B2C-9DA3-690AE203B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230" y="630936"/>
            <a:ext cx="6987936" cy="2702018"/>
          </a:xfrm>
          <a:noFill/>
        </p:spPr>
        <p:txBody>
          <a:bodyPr anchor="b">
            <a:normAutofit/>
          </a:bodyPr>
          <a:lstStyle/>
          <a:p>
            <a:pPr algn="l"/>
            <a:r>
              <a:rPr lang="en-GB" sz="4800" b="1" dirty="0">
                <a:solidFill>
                  <a:schemeClr val="bg1"/>
                </a:solidFill>
              </a:rPr>
              <a:t>Strategic Children’s Services Update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78027E07-0986-46DC-8493-E44F9B5932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7479052" y="1131512"/>
            <a:ext cx="2796461" cy="5334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="" xmlns:a16="http://schemas.microsoft.com/office/drawing/2014/main" id="{443AF453-C795-4F05-9F20-5642799046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8444654" y="317578"/>
            <a:ext cx="411480" cy="549007"/>
            <a:chOff x="7029447" y="3514725"/>
            <a:chExt cx="1285875" cy="54900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="" xmlns:a16="http://schemas.microsoft.com/office/drawing/2014/main" id="{DA149F39-3CA7-4C9A-BE20-85632B149A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="" xmlns:a16="http://schemas.microsoft.com/office/drawing/2014/main" id="{5F278B23-1F7F-49E9-A832-236FD178C3E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="" xmlns:a16="http://schemas.microsoft.com/office/drawing/2014/main" id="{F8A8A731-9BD2-40B3-A860-2AC971D54E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="" xmlns:a16="http://schemas.microsoft.com/office/drawing/2014/main" id="{AA7F1D60-E0DE-49A3-BD66-572961E9AC2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Rectangle 76">
            <a:extLst>
              <a:ext uri="{FF2B5EF4-FFF2-40B4-BE49-F238E27FC236}">
                <a16:creationId xmlns="" xmlns:a16="http://schemas.microsoft.com/office/drawing/2014/main" id="{79DCDDBA-75BF-44CA-8467-1CADC798A7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0" y="6140785"/>
            <a:ext cx="4571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="" xmlns:a16="http://schemas.microsoft.com/office/drawing/2014/main" id="{5C618CDB-C6EB-4295-97BE-A242B74836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rot="5400000">
            <a:off x="-645785" y="5940560"/>
            <a:ext cx="1285875" cy="549007"/>
            <a:chOff x="7029447" y="3514725"/>
            <a:chExt cx="1285875" cy="549007"/>
          </a:xfrm>
        </p:grpSpPr>
        <p:cxnSp>
          <p:nvCxnSpPr>
            <p:cNvPr id="80" name="Straight Connector 79">
              <a:extLst>
                <a:ext uri="{FF2B5EF4-FFF2-40B4-BE49-F238E27FC236}">
                  <a16:creationId xmlns="" xmlns:a16="http://schemas.microsoft.com/office/drawing/2014/main" id="{7B7CABCD-9746-4237-A3D2-7DB0600453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="" xmlns:a16="http://schemas.microsoft.com/office/drawing/2014/main" id="{B2CF2617-4C3E-489D-ADFD-DF52D8D59E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="" xmlns:a16="http://schemas.microsoft.com/office/drawing/2014/main" id="{CCE33576-BF18-4637-9A91-8416F01DE8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="" xmlns:a16="http://schemas.microsoft.com/office/drawing/2014/main" id="{1DF57B30-D562-4076-B327-2C91B4E110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A844105-A8C6-495B-8504-4F1B303E4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229" y="3427487"/>
            <a:ext cx="5066449" cy="2702020"/>
          </a:xfrm>
          <a:noFill/>
        </p:spPr>
        <p:txBody>
          <a:bodyPr anchor="t">
            <a:normAutofit/>
          </a:bodyPr>
          <a:lstStyle/>
          <a:p>
            <a:pPr algn="l"/>
            <a:endParaRPr lang="en-GB" dirty="0">
              <a:solidFill>
                <a:schemeClr val="bg1"/>
              </a:solidFill>
            </a:endParaRPr>
          </a:p>
          <a:p>
            <a:pPr algn="l"/>
            <a:r>
              <a:rPr lang="en-GB" dirty="0">
                <a:solidFill>
                  <a:schemeClr val="bg1"/>
                </a:solidFill>
              </a:rPr>
              <a:t>Tolis Vouyioukas</a:t>
            </a:r>
          </a:p>
          <a:p>
            <a:pPr algn="l"/>
            <a:r>
              <a:rPr lang="en-GB" dirty="0">
                <a:solidFill>
                  <a:schemeClr val="bg1"/>
                </a:solidFill>
              </a:rPr>
              <a:t>Executive Director, Children’s Services</a:t>
            </a:r>
          </a:p>
          <a:p>
            <a:pPr algn="l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537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="" xmlns:a16="http://schemas.microsoft.com/office/drawing/2014/main" id="{0DE6A193-4755-479A-BC6F-A7EBCA73BE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7" name="Graphic 86" descr="Help">
            <a:extLst>
              <a:ext uri="{FF2B5EF4-FFF2-40B4-BE49-F238E27FC236}">
                <a16:creationId xmlns="" xmlns:a16="http://schemas.microsoft.com/office/drawing/2014/main" id="{1564E54B-551F-427F-8155-98EAEAB65F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61783" y="1946224"/>
            <a:ext cx="2842491" cy="2842491"/>
          </a:xfrm>
          <a:prstGeom prst="rect">
            <a:avLst/>
          </a:prstGeom>
        </p:spPr>
      </p:pic>
      <p:sp>
        <p:nvSpPr>
          <p:cNvPr id="101" name="Freeform: Shape 100">
            <a:extLst>
              <a:ext uri="{FF2B5EF4-FFF2-40B4-BE49-F238E27FC236}">
                <a16:creationId xmlns="" xmlns:a16="http://schemas.microsoft.com/office/drawing/2014/main" id="{AB8B8498-A488-40AF-99EB-F622ED9AD6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0" y="-478"/>
            <a:ext cx="6672589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Freeform: Shape 102">
            <a:extLst>
              <a:ext uri="{FF2B5EF4-FFF2-40B4-BE49-F238E27FC236}">
                <a16:creationId xmlns="" xmlns:a16="http://schemas.microsoft.com/office/drawing/2014/main" id="{2F033D07-FE42-4E5C-A00A-FFE1D42C0F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0" y="-479"/>
            <a:ext cx="6072186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4BD0DE-F1F7-4B2C-9DA3-690AE203B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877824"/>
            <a:ext cx="3970782" cy="3072384"/>
          </a:xfrm>
        </p:spPr>
        <p:txBody>
          <a:bodyPr anchor="b">
            <a:normAutofit/>
          </a:bodyPr>
          <a:lstStyle/>
          <a:p>
            <a:pPr algn="l"/>
            <a:r>
              <a:rPr lang="en-GB" sz="4700" b="1"/>
              <a:t>Questions from Headteachers</a:t>
            </a:r>
            <a:endParaRPr lang="en-GB" sz="4700"/>
          </a:p>
        </p:txBody>
      </p:sp>
    </p:spTree>
    <p:extLst>
      <p:ext uri="{BB962C8B-B14F-4D97-AF65-F5344CB8AC3E}">
        <p14:creationId xmlns:p14="http://schemas.microsoft.com/office/powerpoint/2010/main" val="1151849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692" y="894515"/>
            <a:ext cx="7886700" cy="810531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Strategic Children’s Services </a:t>
            </a:r>
            <a:br>
              <a:rPr lang="en-GB" sz="3600" b="1" dirty="0" smtClean="0"/>
            </a:br>
            <a:r>
              <a:rPr lang="en-GB" sz="3600" b="1" dirty="0" smtClean="0"/>
              <a:t>Update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565" y="1616804"/>
            <a:ext cx="8178466" cy="3693133"/>
          </a:xfrm>
        </p:spPr>
        <p:txBody>
          <a:bodyPr>
            <a:normAutofit/>
          </a:bodyPr>
          <a:lstStyle/>
          <a:p>
            <a:endParaRPr lang="en-GB" sz="1800" dirty="0" smtClean="0"/>
          </a:p>
          <a:p>
            <a:pPr>
              <a:spcAft>
                <a:spcPts val="0"/>
              </a:spcAft>
            </a:pPr>
            <a:endParaRPr lang="en-GB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sz="3600" dirty="0" smtClean="0">
                <a:ea typeface="Times New Roman"/>
                <a:cs typeface="Times New Roman"/>
              </a:rPr>
              <a:t>Leadership </a:t>
            </a:r>
            <a:r>
              <a:rPr lang="en-GB" sz="3600" dirty="0">
                <a:ea typeface="Times New Roman"/>
                <a:cs typeface="Times New Roman"/>
              </a:rPr>
              <a:t>throughout Covid</a:t>
            </a:r>
            <a:endParaRPr lang="en-GB" sz="3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sz="3600" dirty="0">
                <a:ea typeface="Times New Roman"/>
                <a:cs typeface="Times New Roman"/>
              </a:rPr>
              <a:t>Current position across Children’s Service</a:t>
            </a:r>
            <a:endParaRPr lang="en-GB" sz="3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sz="3600" dirty="0">
                <a:ea typeface="Times New Roman"/>
                <a:cs typeface="Times New Roman"/>
              </a:rPr>
              <a:t>Buckinghamshire Council</a:t>
            </a:r>
            <a:endParaRPr lang="en-GB" sz="3600" dirty="0">
              <a:ea typeface="Calibri"/>
              <a:cs typeface="Times New Roman"/>
            </a:endParaRPr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064275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1986C87A-615C-486C-9C13-34AA672085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CBC86564-67C2-495B-8D43-9A002817EB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="" xmlns:a16="http://schemas.microsoft.com/office/drawing/2014/main" id="{C83C709E-C6BC-4BF9-AB3A-781B156D3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2075420"/>
            <a:ext cx="9036544" cy="4093306"/>
            <a:chOff x="1" y="2075420"/>
            <a:chExt cx="12048729" cy="4093306"/>
          </a:xfrm>
        </p:grpSpPr>
        <p:sp>
          <p:nvSpPr>
            <p:cNvPr id="62" name="Oval 61">
              <a:extLst>
                <a:ext uri="{FF2B5EF4-FFF2-40B4-BE49-F238E27FC236}">
                  <a16:creationId xmlns="" xmlns:a16="http://schemas.microsoft.com/office/drawing/2014/main" id="{656D39B3-72E8-4D89-89C5-284A5A9535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="" xmlns:a16="http://schemas.microsoft.com/office/drawing/2014/main" id="{A14E19DE-9A6A-41B8-9954-0118FE75D8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="" xmlns:a16="http://schemas.microsoft.com/office/drawing/2014/main" id="{F1B3DAC7-2525-43F2-9EF1-A723FBACF0D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="" xmlns:a16="http://schemas.microsoft.com/office/drawing/2014/main" id="{176B5CFD-62C2-4F94-97FF-2546303CB2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="" xmlns:a16="http://schemas.microsoft.com/office/drawing/2014/main" id="{26A9F2A0-8ED7-46EB-A7F2-3F12C59F50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="" xmlns:a16="http://schemas.microsoft.com/office/drawing/2014/main" id="{6ADF6DA8-4C62-4A4E-95AE-4A6BFF356F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4BD0DE-F1F7-4B2C-9DA3-690AE203B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230" y="630936"/>
            <a:ext cx="6987936" cy="2702018"/>
          </a:xfrm>
          <a:noFill/>
        </p:spPr>
        <p:txBody>
          <a:bodyPr anchor="b">
            <a:normAutofit/>
          </a:bodyPr>
          <a:lstStyle/>
          <a:p>
            <a:pPr algn="l"/>
            <a:r>
              <a:rPr lang="en-GB" sz="4800" b="1" dirty="0">
                <a:solidFill>
                  <a:schemeClr val="bg1"/>
                </a:solidFill>
              </a:rPr>
              <a:t>Public Health</a:t>
            </a:r>
            <a:br>
              <a:rPr lang="en-GB" sz="4800" b="1" dirty="0">
                <a:solidFill>
                  <a:schemeClr val="bg1"/>
                </a:solidFill>
              </a:rPr>
            </a:br>
            <a:r>
              <a:rPr lang="en-GB" sz="4800" b="1" dirty="0">
                <a:solidFill>
                  <a:schemeClr val="bg1"/>
                </a:solidFill>
              </a:rPr>
              <a:t>Update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78027E07-0986-46DC-8493-E44F9B5932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7479052" y="1131512"/>
            <a:ext cx="2796461" cy="5334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="" xmlns:a16="http://schemas.microsoft.com/office/drawing/2014/main" id="{443AF453-C795-4F05-9F20-5642799046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8444654" y="317578"/>
            <a:ext cx="411480" cy="549007"/>
            <a:chOff x="7029447" y="3514725"/>
            <a:chExt cx="1285875" cy="54900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="" xmlns:a16="http://schemas.microsoft.com/office/drawing/2014/main" id="{DA149F39-3CA7-4C9A-BE20-85632B149A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="" xmlns:a16="http://schemas.microsoft.com/office/drawing/2014/main" id="{5F278B23-1F7F-49E9-A832-236FD178C3E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="" xmlns:a16="http://schemas.microsoft.com/office/drawing/2014/main" id="{F8A8A731-9BD2-40B3-A860-2AC971D54E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="" xmlns:a16="http://schemas.microsoft.com/office/drawing/2014/main" id="{AA7F1D60-E0DE-49A3-BD66-572961E9AC2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Rectangle 76">
            <a:extLst>
              <a:ext uri="{FF2B5EF4-FFF2-40B4-BE49-F238E27FC236}">
                <a16:creationId xmlns="" xmlns:a16="http://schemas.microsoft.com/office/drawing/2014/main" id="{79DCDDBA-75BF-44CA-8467-1CADC798A7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0" y="6140785"/>
            <a:ext cx="4571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="" xmlns:a16="http://schemas.microsoft.com/office/drawing/2014/main" id="{5C618CDB-C6EB-4295-97BE-A242B74836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rot="5400000">
            <a:off x="-645785" y="5940560"/>
            <a:ext cx="1285875" cy="549007"/>
            <a:chOff x="7029447" y="3514725"/>
            <a:chExt cx="1285875" cy="549007"/>
          </a:xfrm>
        </p:grpSpPr>
        <p:cxnSp>
          <p:nvCxnSpPr>
            <p:cNvPr id="80" name="Straight Connector 79">
              <a:extLst>
                <a:ext uri="{FF2B5EF4-FFF2-40B4-BE49-F238E27FC236}">
                  <a16:creationId xmlns="" xmlns:a16="http://schemas.microsoft.com/office/drawing/2014/main" id="{7B7CABCD-9746-4237-A3D2-7DB0600453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="" xmlns:a16="http://schemas.microsoft.com/office/drawing/2014/main" id="{B2CF2617-4C3E-489D-ADFD-DF52D8D59E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="" xmlns:a16="http://schemas.microsoft.com/office/drawing/2014/main" id="{CCE33576-BF18-4637-9A91-8416F01DE8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="" xmlns:a16="http://schemas.microsoft.com/office/drawing/2014/main" id="{1DF57B30-D562-4076-B327-2C91B4E110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A844105-A8C6-495B-8504-4F1B303E4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229" y="3427487"/>
            <a:ext cx="5066449" cy="2702020"/>
          </a:xfrm>
          <a:noFill/>
        </p:spPr>
        <p:txBody>
          <a:bodyPr anchor="t">
            <a:normAutofit/>
          </a:bodyPr>
          <a:lstStyle/>
          <a:p>
            <a:pPr algn="l"/>
            <a:endParaRPr lang="en-GB" dirty="0">
              <a:solidFill>
                <a:schemeClr val="bg1"/>
              </a:solidFill>
            </a:endParaRPr>
          </a:p>
          <a:p>
            <a:pPr algn="l"/>
            <a:r>
              <a:rPr lang="en-GB" dirty="0">
                <a:solidFill>
                  <a:schemeClr val="bg1"/>
                </a:solidFill>
              </a:rPr>
              <a:t>Dan Flecknoe</a:t>
            </a:r>
          </a:p>
          <a:p>
            <a:pPr algn="l"/>
            <a:r>
              <a:rPr lang="en-GB" dirty="0">
                <a:solidFill>
                  <a:schemeClr val="bg1"/>
                </a:solidFill>
              </a:rPr>
              <a:t>Public Health Consultant</a:t>
            </a:r>
          </a:p>
        </p:txBody>
      </p:sp>
    </p:spTree>
    <p:extLst>
      <p:ext uri="{BB962C8B-B14F-4D97-AF65-F5344CB8AC3E}">
        <p14:creationId xmlns:p14="http://schemas.microsoft.com/office/powerpoint/2010/main" val="1373612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0531"/>
          </a:xfrm>
        </p:spPr>
        <p:txBody>
          <a:bodyPr>
            <a:noAutofit/>
          </a:bodyPr>
          <a:lstStyle/>
          <a:p>
            <a:r>
              <a:rPr lang="en-GB" b="1" dirty="0" smtClean="0"/>
              <a:t>Public Health challenges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7486"/>
            <a:ext cx="7886700" cy="195415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changing shape of the pandemic</a:t>
            </a:r>
          </a:p>
          <a:p>
            <a:r>
              <a:rPr lang="en-GB" sz="2400" dirty="0" smtClean="0"/>
              <a:t>Testing demand vs testing capacity</a:t>
            </a:r>
          </a:p>
          <a:p>
            <a:r>
              <a:rPr lang="en-GB" sz="2400" dirty="0" smtClean="0"/>
              <a:t>Burn-out and polarising attitudes</a:t>
            </a:r>
          </a:p>
          <a:p>
            <a:r>
              <a:rPr lang="en-GB" sz="2400" dirty="0" smtClean="0"/>
              <a:t>Guidance fatigue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55" y="3221635"/>
            <a:ext cx="8872395" cy="288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823829" y="2172831"/>
            <a:ext cx="3039513" cy="1048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Seasonal Influenza </a:t>
            </a:r>
          </a:p>
          <a:p>
            <a:r>
              <a:rPr lang="en-GB" sz="2400" dirty="0"/>
              <a:t>W</a:t>
            </a:r>
            <a:r>
              <a:rPr lang="en-GB" sz="2400" dirty="0" smtClean="0"/>
              <a:t>inter pressures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9973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0531"/>
          </a:xfrm>
        </p:spPr>
        <p:txBody>
          <a:bodyPr>
            <a:noAutofit/>
          </a:bodyPr>
          <a:lstStyle/>
          <a:p>
            <a:r>
              <a:rPr lang="en-GB" b="1" dirty="0" smtClean="0"/>
              <a:t>Public Health approaches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7484"/>
            <a:ext cx="7886700" cy="4517679"/>
          </a:xfrm>
        </p:spPr>
        <p:txBody>
          <a:bodyPr>
            <a:normAutofit/>
          </a:bodyPr>
          <a:lstStyle/>
          <a:p>
            <a:r>
              <a:rPr lang="en-GB" sz="2400" dirty="0" smtClean="0"/>
              <a:t>Prevention and preparedness.</a:t>
            </a:r>
          </a:p>
          <a:p>
            <a:r>
              <a:rPr lang="en-GB" sz="2400" dirty="0" smtClean="0"/>
              <a:t>Consideration of both the </a:t>
            </a:r>
            <a:r>
              <a:rPr lang="en-GB" sz="2400" i="1" dirty="0" smtClean="0"/>
              <a:t>direct</a:t>
            </a:r>
            <a:r>
              <a:rPr lang="en-GB" sz="2400" dirty="0" smtClean="0"/>
              <a:t> and </a:t>
            </a:r>
            <a:r>
              <a:rPr lang="en-GB" sz="2400" i="1" dirty="0" smtClean="0"/>
              <a:t>indirect</a:t>
            </a:r>
            <a:r>
              <a:rPr lang="en-GB" sz="2400" dirty="0" smtClean="0"/>
              <a:t> impacts of the pandemic – protecting those who are most vulnerable to each type of impact.</a:t>
            </a:r>
          </a:p>
          <a:p>
            <a:r>
              <a:rPr lang="en-GB" sz="2400" dirty="0" smtClean="0"/>
              <a:t>Working with partners across the health &amp; social care system to produce reliable information, understandable guidance and effective coordinated action.</a:t>
            </a:r>
          </a:p>
          <a:p>
            <a:r>
              <a:rPr lang="en-GB" sz="2400" dirty="0" smtClean="0"/>
              <a:t>Listening to our colleagues and residents – </a:t>
            </a:r>
            <a:r>
              <a:rPr lang="en-GB" sz="2400" i="1" dirty="0" smtClean="0"/>
              <a:t>what could we be doing to support you better?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23123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0531"/>
          </a:xfrm>
        </p:spPr>
        <p:txBody>
          <a:bodyPr>
            <a:noAutofit/>
          </a:bodyPr>
          <a:lstStyle/>
          <a:p>
            <a:r>
              <a:rPr lang="en-GB" b="1" dirty="0" smtClean="0"/>
              <a:t>Educational setting issues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7484"/>
            <a:ext cx="8035516" cy="506994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Balancing guidance and reality – every school has their own specific barriers to “perfect” implementation.</a:t>
            </a:r>
          </a:p>
          <a:p>
            <a:r>
              <a:rPr lang="en-GB" sz="2400" dirty="0" smtClean="0"/>
              <a:t>Primary school/EYS age children are very low risk for acquiring or transmitting COVID-19.</a:t>
            </a:r>
          </a:p>
          <a:p>
            <a:r>
              <a:rPr lang="en-GB" sz="2400" dirty="0" smtClean="0"/>
              <a:t>Secondary school age children may be closer to adult transmission risk (although still very low risk for severe illness), but can follow precautions.</a:t>
            </a:r>
          </a:p>
          <a:p>
            <a:r>
              <a:rPr lang="en-GB" sz="2400" dirty="0" smtClean="0"/>
              <a:t>Minimising numbers of potential contacts for a confirmed case in the school.</a:t>
            </a:r>
          </a:p>
          <a:p>
            <a:pPr lvl="1"/>
            <a:r>
              <a:rPr lang="en-GB" sz="2000" dirty="0" smtClean="0"/>
              <a:t>Bubbles</a:t>
            </a:r>
          </a:p>
          <a:p>
            <a:pPr lvl="1"/>
            <a:r>
              <a:rPr lang="en-GB" sz="2000" dirty="0" smtClean="0"/>
              <a:t>Consistent seating &amp; knowledge of social groups</a:t>
            </a:r>
          </a:p>
          <a:p>
            <a:pPr lvl="1"/>
            <a:r>
              <a:rPr lang="en-GB" sz="2000" dirty="0" smtClean="0"/>
              <a:t>Encouraging parents to take responsibility for behaviour outside school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38990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1986C87A-615C-486C-9C13-34AA672085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CBC86564-67C2-495B-8D43-9A002817EB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>
            <a:extLst>
              <a:ext uri="{FF2B5EF4-FFF2-40B4-BE49-F238E27FC236}">
                <a16:creationId xmlns="" xmlns:a16="http://schemas.microsoft.com/office/drawing/2014/main" id="{C83C709E-C6BC-4BF9-AB3A-781B156D3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2075420"/>
            <a:ext cx="9036544" cy="4093306"/>
            <a:chOff x="1" y="2075420"/>
            <a:chExt cx="12048729" cy="4093306"/>
          </a:xfrm>
        </p:grpSpPr>
        <p:sp>
          <p:nvSpPr>
            <p:cNvPr id="62" name="Oval 61">
              <a:extLst>
                <a:ext uri="{FF2B5EF4-FFF2-40B4-BE49-F238E27FC236}">
                  <a16:creationId xmlns="" xmlns:a16="http://schemas.microsoft.com/office/drawing/2014/main" id="{656D39B3-72E8-4D89-89C5-284A5A9535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="" xmlns:a16="http://schemas.microsoft.com/office/drawing/2014/main" id="{A14E19DE-9A6A-41B8-9954-0118FE75D8F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="" xmlns:a16="http://schemas.microsoft.com/office/drawing/2014/main" id="{F1B3DAC7-2525-43F2-9EF1-A723FBACF0D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="" xmlns:a16="http://schemas.microsoft.com/office/drawing/2014/main" id="{176B5CFD-62C2-4F94-97FF-2546303CB2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="" xmlns:a16="http://schemas.microsoft.com/office/drawing/2014/main" id="{26A9F2A0-8ED7-46EB-A7F2-3F12C59F50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="" xmlns:a16="http://schemas.microsoft.com/office/drawing/2014/main" id="{6ADF6DA8-4C62-4A4E-95AE-4A6BFF356F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4BD0DE-F1F7-4B2C-9DA3-690AE203B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230" y="630936"/>
            <a:ext cx="6987936" cy="2702018"/>
          </a:xfrm>
          <a:noFill/>
        </p:spPr>
        <p:txBody>
          <a:bodyPr anchor="b">
            <a:normAutofit/>
          </a:bodyPr>
          <a:lstStyle/>
          <a:p>
            <a:pPr algn="l"/>
            <a:r>
              <a:rPr lang="en-GB" sz="4800" b="1" dirty="0">
                <a:solidFill>
                  <a:schemeClr val="bg1"/>
                </a:solidFill>
              </a:rPr>
              <a:t>Education  </a:t>
            </a:r>
            <a:br>
              <a:rPr lang="en-GB" sz="4800" b="1" dirty="0">
                <a:solidFill>
                  <a:schemeClr val="bg1"/>
                </a:solidFill>
              </a:rPr>
            </a:br>
            <a:r>
              <a:rPr lang="en-GB" sz="4800" b="1" dirty="0">
                <a:solidFill>
                  <a:schemeClr val="bg1"/>
                </a:solidFill>
              </a:rPr>
              <a:t>Update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78027E07-0986-46DC-8493-E44F9B5932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7479052" y="1131512"/>
            <a:ext cx="2796461" cy="5334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="" xmlns:a16="http://schemas.microsoft.com/office/drawing/2014/main" id="{443AF453-C795-4F05-9F20-5642799046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8444654" y="317578"/>
            <a:ext cx="411480" cy="549007"/>
            <a:chOff x="7029447" y="3514725"/>
            <a:chExt cx="1285875" cy="54900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="" xmlns:a16="http://schemas.microsoft.com/office/drawing/2014/main" id="{DA149F39-3CA7-4C9A-BE20-85632B149A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="" xmlns:a16="http://schemas.microsoft.com/office/drawing/2014/main" id="{5F278B23-1F7F-49E9-A832-236FD178C3E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="" xmlns:a16="http://schemas.microsoft.com/office/drawing/2014/main" id="{F8A8A731-9BD2-40B3-A860-2AC971D54E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="" xmlns:a16="http://schemas.microsoft.com/office/drawing/2014/main" id="{AA7F1D60-E0DE-49A3-BD66-572961E9AC2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Rectangle 76">
            <a:extLst>
              <a:ext uri="{FF2B5EF4-FFF2-40B4-BE49-F238E27FC236}">
                <a16:creationId xmlns="" xmlns:a16="http://schemas.microsoft.com/office/drawing/2014/main" id="{79DCDDBA-75BF-44CA-8467-1CADC798A7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0" y="6140785"/>
            <a:ext cx="4571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="" xmlns:a16="http://schemas.microsoft.com/office/drawing/2014/main" id="{5C618CDB-C6EB-4295-97BE-A242B74836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rot="5400000">
            <a:off x="-645785" y="5940560"/>
            <a:ext cx="1285875" cy="549007"/>
            <a:chOff x="7029447" y="3514725"/>
            <a:chExt cx="1285875" cy="549007"/>
          </a:xfrm>
        </p:grpSpPr>
        <p:cxnSp>
          <p:nvCxnSpPr>
            <p:cNvPr id="80" name="Straight Connector 79">
              <a:extLst>
                <a:ext uri="{FF2B5EF4-FFF2-40B4-BE49-F238E27FC236}">
                  <a16:creationId xmlns="" xmlns:a16="http://schemas.microsoft.com/office/drawing/2014/main" id="{7B7CABCD-9746-4237-A3D2-7DB0600453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="" xmlns:a16="http://schemas.microsoft.com/office/drawing/2014/main" id="{B2CF2617-4C3E-489D-ADFD-DF52D8D59E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="" xmlns:a16="http://schemas.microsoft.com/office/drawing/2014/main" id="{CCE33576-BF18-4637-9A91-8416F01DE8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="" xmlns:a16="http://schemas.microsoft.com/office/drawing/2014/main" id="{1DF57B30-D562-4076-B327-2C91B4E110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A844105-A8C6-495B-8504-4F1B303E4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229" y="3427487"/>
            <a:ext cx="5066449" cy="2702020"/>
          </a:xfrm>
          <a:noFill/>
        </p:spPr>
        <p:txBody>
          <a:bodyPr anchor="t">
            <a:normAutofit/>
          </a:bodyPr>
          <a:lstStyle/>
          <a:p>
            <a:pPr algn="l"/>
            <a:endParaRPr lang="en-GB" dirty="0">
              <a:solidFill>
                <a:schemeClr val="bg1"/>
              </a:solidFill>
            </a:endParaRPr>
          </a:p>
          <a:p>
            <a:pPr algn="l"/>
            <a:r>
              <a:rPr lang="en-GB" dirty="0">
                <a:solidFill>
                  <a:schemeClr val="bg1"/>
                </a:solidFill>
              </a:rPr>
              <a:t>Simon James</a:t>
            </a:r>
          </a:p>
          <a:p>
            <a:pPr algn="l"/>
            <a:r>
              <a:rPr lang="en-GB" dirty="0">
                <a:solidFill>
                  <a:schemeClr val="bg1"/>
                </a:solidFill>
              </a:rPr>
              <a:t>Service Director, Education </a:t>
            </a:r>
          </a:p>
          <a:p>
            <a:pPr algn="l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927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0531"/>
          </a:xfrm>
        </p:spPr>
        <p:txBody>
          <a:bodyPr>
            <a:noAutofit/>
          </a:bodyPr>
          <a:lstStyle/>
          <a:p>
            <a:r>
              <a:rPr lang="en-GB" sz="5400" b="1" dirty="0"/>
              <a:t>3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00537"/>
            <a:ext cx="7886700" cy="50574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/>
              <a:t>All efforts must focus on making a difference for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A fundamental focus on partnership between schools and the Local Authority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Easy and fast communication to Headteachers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72358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C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A06E32BFC74148B86DD4743245A81C" ma:contentTypeVersion="9" ma:contentTypeDescription="Create a new document." ma:contentTypeScope="" ma:versionID="c10208276040131b156001a600a9ef2c">
  <xsd:schema xmlns:xsd="http://www.w3.org/2001/XMLSchema" xmlns:xs="http://www.w3.org/2001/XMLSchema" xmlns:p="http://schemas.microsoft.com/office/2006/metadata/properties" xmlns:ns3="10ed86c3-95ec-4490-93e0-a129539a08c7" targetNamespace="http://schemas.microsoft.com/office/2006/metadata/properties" ma:root="true" ma:fieldsID="1615e4ad02c92c11f58c89f0b54c4f52" ns3:_="">
    <xsd:import namespace="10ed86c3-95ec-4490-93e0-a129539a08c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ed86c3-95ec-4490-93e0-a129539a08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562A69-D768-49C8-B631-4132757162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991D8E-6D55-4C43-8D30-279E8EF298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ed86c3-95ec-4490-93e0-a129539a08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E6FA8FE-43EF-431E-AC2C-C8283EEDDDE3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www.w3.org/XML/1998/namespace"/>
    <ds:schemaRef ds:uri="10ed86c3-95ec-4490-93e0-a129539a08c7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760</Words>
  <Application>Microsoft Office PowerPoint</Application>
  <PresentationFormat>On-screen Show (4:3)</PresentationFormat>
  <Paragraphs>160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ACS Template</vt:lpstr>
      <vt:lpstr>1_Office Theme</vt:lpstr>
      <vt:lpstr>Executive Director Briefings Autumn 2020   Tue 29th September, 18.30 Fri 2nd October 09.30 </vt:lpstr>
      <vt:lpstr>Strategic Children’s Services Update</vt:lpstr>
      <vt:lpstr>Strategic Children’s Services  Update</vt:lpstr>
      <vt:lpstr>Public Health Update</vt:lpstr>
      <vt:lpstr>Public Health challenges</vt:lpstr>
      <vt:lpstr>Public Health approaches</vt:lpstr>
      <vt:lpstr>Educational setting issues</vt:lpstr>
      <vt:lpstr>Education   Update</vt:lpstr>
      <vt:lpstr>3 Principles</vt:lpstr>
      <vt:lpstr>Service Updates</vt:lpstr>
      <vt:lpstr>Other Priorities</vt:lpstr>
      <vt:lpstr>Children’s Social Care Update</vt:lpstr>
      <vt:lpstr>Response To Covid-19</vt:lpstr>
      <vt:lpstr>Impact of Covid-19 on vulnerable children and young people.</vt:lpstr>
      <vt:lpstr>The next few months</vt:lpstr>
      <vt:lpstr>Governance  Update</vt:lpstr>
      <vt:lpstr>PowerPoint Presentation</vt:lpstr>
      <vt:lpstr> BASG Events  </vt:lpstr>
      <vt:lpstr>PowerPoint Presentation</vt:lpstr>
      <vt:lpstr>Questions from Headteachers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Director Briefings Autumn 2020   Tue 29th September, 18.30 Fri 2nd October 09.30</dc:title>
  <dc:creator>Simon James</dc:creator>
  <cp:lastModifiedBy>Hazel David</cp:lastModifiedBy>
  <cp:revision>7</cp:revision>
  <dcterms:created xsi:type="dcterms:W3CDTF">2020-09-15T07:04:18Z</dcterms:created>
  <dcterms:modified xsi:type="dcterms:W3CDTF">2020-09-28T15:36:53Z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0x01010012A06E32BFC74148B86DD4743245A81C</vt:lpwstr>
  </property>
</Properties>
</file>